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57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7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99"/>
    <a:srgbClr val="FF0066"/>
    <a:srgbClr val="00FFFF"/>
    <a:srgbClr val="CC66FF"/>
    <a:srgbClr val="FF7C80"/>
    <a:srgbClr val="FFCC99"/>
    <a:srgbClr val="FFFF99"/>
    <a:srgbClr val="66FF99"/>
    <a:srgbClr val="33CCFF"/>
    <a:srgbClr val="F48C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62" y="-1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B5C1D-7F16-48F6-8B27-D07417831507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ACCEE-3474-4352-A155-E5E1CBE33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87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B5C1D-7F16-48F6-8B27-D07417831507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ACCEE-3474-4352-A155-E5E1CBE33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167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B5C1D-7F16-48F6-8B27-D07417831507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ACCEE-3474-4352-A155-E5E1CBE33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29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B5C1D-7F16-48F6-8B27-D07417831507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ACCEE-3474-4352-A155-E5E1CBE33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160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B5C1D-7F16-48F6-8B27-D07417831507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ACCEE-3474-4352-A155-E5E1CBE33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585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B5C1D-7F16-48F6-8B27-D07417831507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ACCEE-3474-4352-A155-E5E1CBE33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24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B5C1D-7F16-48F6-8B27-D07417831507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ACCEE-3474-4352-A155-E5E1CBE33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789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B5C1D-7F16-48F6-8B27-D07417831507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ACCEE-3474-4352-A155-E5E1CBE33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79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B5C1D-7F16-48F6-8B27-D07417831507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ACCEE-3474-4352-A155-E5E1CBE33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530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B5C1D-7F16-48F6-8B27-D07417831507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ACCEE-3474-4352-A155-E5E1CBE33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858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B5C1D-7F16-48F6-8B27-D07417831507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ACCEE-3474-4352-A155-E5E1CBE33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140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B5C1D-7F16-48F6-8B27-D07417831507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ACCEE-3474-4352-A155-E5E1CBE33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54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microsoft.com/office/2007/relationships/hdphoto" Target="../media/hdphoto10.wdp"/><Relationship Id="rId2" Type="http://schemas.openxmlformats.org/officeDocument/2006/relationships/image" Target="../media/image11.png"/><Relationship Id="rId16" Type="http://schemas.microsoft.com/office/2007/relationships/hdphoto" Target="../media/hdphoto12.wdp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19.png"/><Relationship Id="rId10" Type="http://schemas.microsoft.com/office/2007/relationships/hdphoto" Target="../media/hdphoto9.wdp"/><Relationship Id="rId4" Type="http://schemas.microsoft.com/office/2007/relationships/hdphoto" Target="../media/hdphoto6.wdp"/><Relationship Id="rId9" Type="http://schemas.openxmlformats.org/officeDocument/2006/relationships/image" Target="../media/image16.png"/><Relationship Id="rId14" Type="http://schemas.microsoft.com/office/2007/relationships/hdphoto" Target="../media/hdphoto11.wdp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5" Type="http://schemas.openxmlformats.org/officeDocument/2006/relationships/image" Target="../media/image21.png"/><Relationship Id="rId4" Type="http://schemas.microsoft.com/office/2007/relationships/hdphoto" Target="../media/hdphoto1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7.wdp"/><Relationship Id="rId5" Type="http://schemas.openxmlformats.org/officeDocument/2006/relationships/image" Target="../media/image24.png"/><Relationship Id="rId4" Type="http://schemas.microsoft.com/office/2007/relationships/hdphoto" Target="../media/hdphoto16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8.wdp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21.wdp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12" Type="http://schemas.microsoft.com/office/2007/relationships/hdphoto" Target="../media/hdphoto2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0.wdp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0" Type="http://schemas.microsoft.com/office/2007/relationships/hdphoto" Target="../media/hdphoto22.wdp"/><Relationship Id="rId4" Type="http://schemas.microsoft.com/office/2007/relationships/hdphoto" Target="../media/hdphoto19.wdp"/><Relationship Id="rId9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5.xm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slide" Target="slide4.xml"/><Relationship Id="rId17" Type="http://schemas.microsoft.com/office/2007/relationships/hdphoto" Target="../media/hdphoto4.wdp"/><Relationship Id="rId2" Type="http://schemas.openxmlformats.org/officeDocument/2006/relationships/image" Target="../media/image3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openxmlformats.org/officeDocument/2006/relationships/audio" Target="../media/audio1.wav"/><Relationship Id="rId5" Type="http://schemas.openxmlformats.org/officeDocument/2006/relationships/image" Target="../media/image5.png"/><Relationship Id="rId15" Type="http://schemas.openxmlformats.org/officeDocument/2006/relationships/slide" Target="slide7.xml"/><Relationship Id="rId10" Type="http://schemas.openxmlformats.org/officeDocument/2006/relationships/slide" Target="slide3.xml"/><Relationship Id="rId4" Type="http://schemas.microsoft.com/office/2007/relationships/hdphoto" Target="../media/hdphoto2.wdp"/><Relationship Id="rId9" Type="http://schemas.openxmlformats.org/officeDocument/2006/relationships/image" Target="../media/image8.png"/><Relationship Id="rId14" Type="http://schemas.openxmlformats.org/officeDocument/2006/relationships/slide" Target="slid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audio" Target="../media/audio2.wav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audio" Target="../media/audio2.wav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audio" Target="../media/audio2.wav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audio" Target="../media/audio2.wav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audio" Target="../media/audio2.wav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288" y="2679347"/>
            <a:ext cx="5468112" cy="101566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Arial Rounded MT Bold" pitchFamily="34" charset="0"/>
              </a:rPr>
              <a:t>DECODE ME!</a:t>
            </a:r>
            <a:endParaRPr lang="en-US" sz="6000" dirty="0">
              <a:solidFill>
                <a:schemeClr val="bg1"/>
              </a:solidFill>
              <a:latin typeface="Arial Rounded MT Bold" pitchFamily="34" charset="0"/>
            </a:endParaRPr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250" y1="67083" x2="41250" y2="67083"/>
                        <a14:foregroundMark x1="79583" y1="34167" x2="79583" y2="34167"/>
                        <a14:foregroundMark x1="22917" y1="65000" x2="22917" y2="65000"/>
                        <a14:foregroundMark x1="47500" y1="67500" x2="47500" y2="6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143000"/>
            <a:ext cx="6324600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597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" y="-9144"/>
            <a:ext cx="9134856" cy="6870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Box 8"/>
          <p:cNvSpPr txBox="1"/>
          <p:nvPr/>
        </p:nvSpPr>
        <p:spPr>
          <a:xfrm>
            <a:off x="0" y="228600"/>
            <a:ext cx="8839200" cy="18288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b="1" dirty="0">
                <a:effectLst/>
                <a:latin typeface="Times New Roman"/>
                <a:ea typeface="Calibri"/>
                <a:cs typeface="Times New Roman"/>
              </a:rPr>
              <a:t>Pronunciation</a:t>
            </a:r>
            <a:r>
              <a:rPr lang="en-US" sz="2400" dirty="0">
                <a:effectLst/>
                <a:latin typeface="Times New Roman"/>
                <a:ea typeface="Calibri"/>
                <a:cs typeface="Times New Roman"/>
              </a:rPr>
              <a:t> is the act or result of producing the sounds of speech, including articulation, stress, and intonation, often with reference to some standard of correctness or acceptability. </a:t>
            </a:r>
            <a:endParaRPr lang="en-US" sz="2000" dirty="0">
              <a:effectLst/>
              <a:ea typeface="Calibri"/>
              <a:cs typeface="Times New Roman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>
                <a:effectLst/>
                <a:latin typeface="Times New Roman"/>
                <a:ea typeface="Calibri"/>
                <a:cs typeface="Times New Roman"/>
              </a:rPr>
              <a:t> </a:t>
            </a:r>
            <a:endParaRPr lang="en-US" sz="2000" dirty="0">
              <a:effectLst/>
              <a:ea typeface="Calibri"/>
              <a:cs typeface="Times New Roman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effectLst/>
                <a:ea typeface="Calibri"/>
                <a:cs typeface="Times New Roman"/>
              </a:rPr>
              <a:t> 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7328" y="2696113"/>
            <a:ext cx="1981200" cy="762000"/>
            <a:chOff x="77328" y="2696113"/>
            <a:chExt cx="1981200" cy="762000"/>
          </a:xfrm>
        </p:grpSpPr>
        <p:sp>
          <p:nvSpPr>
            <p:cNvPr id="11" name="Rounded Rectangular Callout 10"/>
            <p:cNvSpPr/>
            <p:nvPr/>
          </p:nvSpPr>
          <p:spPr>
            <a:xfrm>
              <a:off x="77328" y="2696113"/>
              <a:ext cx="1981200" cy="762000"/>
            </a:xfrm>
            <a:prstGeom prst="wedgeRoundRectCallout">
              <a:avLst>
                <a:gd name="adj1" fmla="val -28525"/>
                <a:gd name="adj2" fmla="val 90500"/>
                <a:gd name="adj3" fmla="val 1666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 Box 9"/>
            <p:cNvSpPr txBox="1"/>
            <p:nvPr/>
          </p:nvSpPr>
          <p:spPr>
            <a:xfrm>
              <a:off x="401460" y="2753263"/>
              <a:ext cx="1539240" cy="3238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2000" b="1" dirty="0">
                  <a:effectLst/>
                  <a:latin typeface="Times New Roman"/>
                  <a:ea typeface="Calibri"/>
                  <a:cs typeface="Times New Roman"/>
                </a:rPr>
                <a:t>Tomato</a:t>
              </a:r>
              <a:endParaRPr lang="en-US" dirty="0">
                <a:effectLst/>
                <a:ea typeface="Calibri"/>
                <a:cs typeface="Times New Roman"/>
              </a:endParaRPr>
            </a:p>
          </p:txBody>
        </p:sp>
      </p:grpSp>
      <p:sp>
        <p:nvSpPr>
          <p:cNvPr id="15" name="Text Box 9"/>
          <p:cNvSpPr txBox="1"/>
          <p:nvPr/>
        </p:nvSpPr>
        <p:spPr>
          <a:xfrm>
            <a:off x="271356" y="2991388"/>
            <a:ext cx="1787172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b="1" dirty="0" smtClean="0">
                <a:latin typeface="Times New Roman"/>
                <a:ea typeface="Calibri"/>
                <a:cs typeface="Times New Roman"/>
              </a:rPr>
              <a:t>(</a:t>
            </a:r>
            <a:r>
              <a:rPr lang="en-US" sz="1600" b="1" dirty="0" err="1" smtClean="0">
                <a:latin typeface="Times New Roman"/>
                <a:ea typeface="Calibri"/>
                <a:cs typeface="Times New Roman"/>
              </a:rPr>
              <a:t>tuh</a:t>
            </a:r>
            <a:r>
              <a:rPr lang="en-US" sz="1600" b="1" dirty="0" smtClean="0">
                <a:latin typeface="Times New Roman"/>
                <a:ea typeface="Calibri"/>
                <a:cs typeface="Times New Roman"/>
              </a:rPr>
              <a:t>-</a:t>
            </a:r>
            <a:r>
              <a:rPr lang="en-US" sz="1600" b="1" dirty="0" err="1" smtClean="0">
                <a:latin typeface="Times New Roman"/>
                <a:ea typeface="Calibri"/>
                <a:cs typeface="Times New Roman"/>
              </a:rPr>
              <a:t>mei</a:t>
            </a:r>
            <a:r>
              <a:rPr lang="en-US" sz="1600" b="1" dirty="0" smtClean="0">
                <a:latin typeface="Times New Roman"/>
                <a:ea typeface="Calibri"/>
                <a:cs typeface="Times New Roman"/>
              </a:rPr>
              <a:t>-tow)</a:t>
            </a:r>
            <a:endParaRPr lang="en-US" sz="1400" dirty="0">
              <a:effectLst/>
              <a:ea typeface="Calibri"/>
              <a:cs typeface="Times New Roman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44688" y="4170680"/>
            <a:ext cx="1981200" cy="784860"/>
            <a:chOff x="544688" y="4170680"/>
            <a:chExt cx="1981200" cy="784860"/>
          </a:xfrm>
        </p:grpSpPr>
        <p:sp>
          <p:nvSpPr>
            <p:cNvPr id="13" name="Rounded Rectangular Callout 12"/>
            <p:cNvSpPr/>
            <p:nvPr/>
          </p:nvSpPr>
          <p:spPr>
            <a:xfrm>
              <a:off x="544688" y="4193540"/>
              <a:ext cx="1981200" cy="762000"/>
            </a:xfrm>
            <a:prstGeom prst="wedgeRoundRectCallout">
              <a:avLst>
                <a:gd name="adj1" fmla="val -31858"/>
                <a:gd name="adj2" fmla="val 95833"/>
                <a:gd name="adj3" fmla="val 1666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 Box 11"/>
            <p:cNvSpPr txBox="1"/>
            <p:nvPr/>
          </p:nvSpPr>
          <p:spPr>
            <a:xfrm>
              <a:off x="971408" y="4170680"/>
              <a:ext cx="1127760" cy="47625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2000" b="1" dirty="0">
                  <a:effectLst/>
                  <a:latin typeface="Times New Roman"/>
                  <a:ea typeface="Calibri"/>
                  <a:cs typeface="Times New Roman"/>
                </a:rPr>
                <a:t>Spinach</a:t>
              </a:r>
              <a:endParaRPr lang="en-US" dirty="0">
                <a:effectLst/>
                <a:latin typeface="Calibri"/>
                <a:ea typeface="Calibri"/>
                <a:cs typeface="Times New Roman"/>
              </a:endParaRPr>
            </a:p>
          </p:txBody>
        </p:sp>
      </p:grpSp>
      <p:sp>
        <p:nvSpPr>
          <p:cNvPr id="16" name="Text Box 9"/>
          <p:cNvSpPr txBox="1"/>
          <p:nvPr/>
        </p:nvSpPr>
        <p:spPr>
          <a:xfrm>
            <a:off x="956168" y="4418330"/>
            <a:ext cx="1457466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b="1" dirty="0" smtClean="0">
                <a:latin typeface="Times New Roman"/>
                <a:ea typeface="Calibri"/>
                <a:cs typeface="Times New Roman"/>
              </a:rPr>
              <a:t>(</a:t>
            </a:r>
            <a:r>
              <a:rPr lang="en-US" sz="1600" b="1" dirty="0" err="1" smtClean="0">
                <a:latin typeface="Times New Roman"/>
                <a:ea typeface="Calibri"/>
                <a:cs typeface="Times New Roman"/>
              </a:rPr>
              <a:t>spi-nuhch</a:t>
            </a:r>
            <a:r>
              <a:rPr lang="en-US" sz="1600" b="1" dirty="0" smtClean="0">
                <a:latin typeface="Times New Roman"/>
                <a:ea typeface="Calibri"/>
                <a:cs typeface="Times New Roman"/>
              </a:rPr>
              <a:t>)</a:t>
            </a:r>
            <a:endParaRPr lang="en-US" sz="1400" dirty="0">
              <a:effectLst/>
              <a:ea typeface="Calibri"/>
              <a:cs typeface="Times New Roman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728668" y="2915188"/>
            <a:ext cx="1981200" cy="762000"/>
            <a:chOff x="2728668" y="2915188"/>
            <a:chExt cx="1981200" cy="762000"/>
          </a:xfrm>
        </p:grpSpPr>
        <p:sp>
          <p:nvSpPr>
            <p:cNvPr id="12" name="Rounded Rectangular Callout 11"/>
            <p:cNvSpPr/>
            <p:nvPr/>
          </p:nvSpPr>
          <p:spPr>
            <a:xfrm>
              <a:off x="2728668" y="2915188"/>
              <a:ext cx="1981200" cy="762000"/>
            </a:xfrm>
            <a:prstGeom prst="wedgeRoundRectCallout">
              <a:avLst>
                <a:gd name="adj1" fmla="val -33397"/>
                <a:gd name="adj2" fmla="val 98167"/>
                <a:gd name="adj3" fmla="val 1666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 Box 10"/>
            <p:cNvSpPr txBox="1"/>
            <p:nvPr/>
          </p:nvSpPr>
          <p:spPr>
            <a:xfrm>
              <a:off x="3060984" y="2915188"/>
              <a:ext cx="1420284" cy="32385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2000" b="1" dirty="0">
                  <a:effectLst/>
                  <a:latin typeface="Times New Roman"/>
                  <a:ea typeface="Calibri"/>
                  <a:cs typeface="Times New Roman"/>
                </a:rPr>
                <a:t>Cucumber</a:t>
              </a:r>
              <a:endParaRPr lang="en-US" dirty="0">
                <a:effectLst/>
                <a:latin typeface="Calibri"/>
                <a:ea typeface="Calibri"/>
                <a:cs typeface="Times New Roman"/>
              </a:endParaRPr>
            </a:p>
          </p:txBody>
        </p:sp>
      </p:grpSp>
      <p:sp>
        <p:nvSpPr>
          <p:cNvPr id="17" name="Text Box 9"/>
          <p:cNvSpPr txBox="1"/>
          <p:nvPr/>
        </p:nvSpPr>
        <p:spPr>
          <a:xfrm>
            <a:off x="3033468" y="3214273"/>
            <a:ext cx="1600200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b="1" dirty="0" smtClean="0">
                <a:latin typeface="Times New Roman"/>
                <a:ea typeface="Calibri"/>
                <a:cs typeface="Times New Roman"/>
              </a:rPr>
              <a:t>(</a:t>
            </a:r>
            <a:r>
              <a:rPr lang="en-US" sz="1600" b="1" dirty="0" err="1" smtClean="0">
                <a:latin typeface="Times New Roman"/>
                <a:ea typeface="Calibri"/>
                <a:cs typeface="Times New Roman"/>
              </a:rPr>
              <a:t>kyoo-kuhm-br</a:t>
            </a:r>
            <a:r>
              <a:rPr lang="en-US" sz="1600" b="1" dirty="0" smtClean="0">
                <a:latin typeface="Times New Roman"/>
                <a:ea typeface="Calibri"/>
                <a:cs typeface="Times New Roman"/>
              </a:rPr>
              <a:t>)</a:t>
            </a:r>
            <a:endParaRPr lang="en-US" sz="1400" dirty="0">
              <a:effectLst/>
              <a:ea typeface="Calibri"/>
              <a:cs typeface="Times New Roman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177145" y="5511800"/>
            <a:ext cx="1905000" cy="784860"/>
            <a:chOff x="1177145" y="5511800"/>
            <a:chExt cx="1905000" cy="784860"/>
          </a:xfrm>
        </p:grpSpPr>
        <p:sp>
          <p:nvSpPr>
            <p:cNvPr id="24" name="Rounded Rectangular Callout 23"/>
            <p:cNvSpPr/>
            <p:nvPr/>
          </p:nvSpPr>
          <p:spPr>
            <a:xfrm>
              <a:off x="1177145" y="5534660"/>
              <a:ext cx="1905000" cy="762000"/>
            </a:xfrm>
            <a:prstGeom prst="wedgeRoundRectCallout">
              <a:avLst>
                <a:gd name="adj1" fmla="val -31858"/>
                <a:gd name="adj2" fmla="val 95833"/>
                <a:gd name="adj3" fmla="val 1666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 Box 11"/>
            <p:cNvSpPr txBox="1"/>
            <p:nvPr/>
          </p:nvSpPr>
          <p:spPr>
            <a:xfrm>
              <a:off x="1587453" y="5511800"/>
              <a:ext cx="1084385" cy="47625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2000" b="1" dirty="0" smtClean="0">
                  <a:latin typeface="Times New Roman"/>
                  <a:ea typeface="Calibri"/>
                  <a:cs typeface="Times New Roman"/>
                </a:rPr>
                <a:t>Archive</a:t>
              </a:r>
              <a:endParaRPr lang="en-US" dirty="0">
                <a:effectLst/>
                <a:latin typeface="Calibri"/>
                <a:ea typeface="Calibri"/>
                <a:cs typeface="Times New Roman"/>
              </a:endParaRPr>
            </a:p>
          </p:txBody>
        </p:sp>
      </p:grpSp>
      <p:sp>
        <p:nvSpPr>
          <p:cNvPr id="26" name="Text Box 9"/>
          <p:cNvSpPr txBox="1"/>
          <p:nvPr/>
        </p:nvSpPr>
        <p:spPr>
          <a:xfrm>
            <a:off x="1572799" y="5759450"/>
            <a:ext cx="1401410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b="1" dirty="0" smtClean="0">
                <a:latin typeface="Times New Roman"/>
                <a:ea typeface="Calibri"/>
                <a:cs typeface="Times New Roman"/>
              </a:rPr>
              <a:t>(</a:t>
            </a:r>
            <a:r>
              <a:rPr lang="en-US" sz="1600" b="1" dirty="0" err="1" smtClean="0">
                <a:latin typeface="Times New Roman"/>
                <a:ea typeface="Calibri"/>
                <a:cs typeface="Times New Roman"/>
              </a:rPr>
              <a:t>aar-kaiv</a:t>
            </a:r>
            <a:r>
              <a:rPr lang="en-US" sz="1600" b="1" dirty="0" smtClean="0">
                <a:latin typeface="Times New Roman"/>
                <a:ea typeface="Calibri"/>
                <a:cs typeface="Times New Roman"/>
              </a:rPr>
              <a:t>)</a:t>
            </a:r>
            <a:endParaRPr lang="en-US" sz="1400" dirty="0">
              <a:effectLst/>
              <a:ea typeface="Calibri"/>
              <a:cs typeface="Times New Roman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074078" y="2382520"/>
            <a:ext cx="1587500" cy="619125"/>
            <a:chOff x="5074078" y="2382520"/>
            <a:chExt cx="1587500" cy="619125"/>
          </a:xfrm>
        </p:grpSpPr>
        <p:sp>
          <p:nvSpPr>
            <p:cNvPr id="29" name="Rounded Rectangular Callout 28"/>
            <p:cNvSpPr/>
            <p:nvPr/>
          </p:nvSpPr>
          <p:spPr>
            <a:xfrm>
              <a:off x="5074078" y="2400553"/>
              <a:ext cx="1587500" cy="601092"/>
            </a:xfrm>
            <a:prstGeom prst="wedgeRoundRectCallout">
              <a:avLst>
                <a:gd name="adj1" fmla="val -31858"/>
                <a:gd name="adj2" fmla="val 95833"/>
                <a:gd name="adj3" fmla="val 1666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 Box 11"/>
            <p:cNvSpPr txBox="1"/>
            <p:nvPr/>
          </p:nvSpPr>
          <p:spPr>
            <a:xfrm>
              <a:off x="5416001" y="2382520"/>
              <a:ext cx="903654" cy="37568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2000" b="1" dirty="0" smtClean="0">
                  <a:latin typeface="Times New Roman"/>
                  <a:ea typeface="Calibri"/>
                  <a:cs typeface="Times New Roman"/>
                </a:rPr>
                <a:t>Aisle</a:t>
              </a:r>
              <a:endParaRPr lang="en-US" dirty="0">
                <a:effectLst/>
                <a:latin typeface="Calibri"/>
                <a:ea typeface="Calibri"/>
                <a:cs typeface="Times New Roman"/>
              </a:endParaRPr>
            </a:p>
          </p:txBody>
        </p:sp>
      </p:grpSp>
      <p:sp>
        <p:nvSpPr>
          <p:cNvPr id="31" name="Text Box 9"/>
          <p:cNvSpPr txBox="1"/>
          <p:nvPr/>
        </p:nvSpPr>
        <p:spPr>
          <a:xfrm>
            <a:off x="5493737" y="2635788"/>
            <a:ext cx="1167841" cy="2554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b="1" dirty="0" smtClean="0">
                <a:latin typeface="Times New Roman"/>
                <a:ea typeface="Calibri"/>
                <a:cs typeface="Times New Roman"/>
              </a:rPr>
              <a:t>(</a:t>
            </a:r>
            <a:r>
              <a:rPr lang="en-US" sz="1600" b="1" dirty="0" err="1" smtClean="0">
                <a:latin typeface="Times New Roman"/>
                <a:ea typeface="Calibri"/>
                <a:cs typeface="Times New Roman"/>
              </a:rPr>
              <a:t>ile</a:t>
            </a:r>
            <a:r>
              <a:rPr lang="en-US" sz="1600" b="1" dirty="0" smtClean="0">
                <a:latin typeface="Times New Roman"/>
                <a:ea typeface="Calibri"/>
                <a:cs typeface="Times New Roman"/>
              </a:rPr>
              <a:t>)</a:t>
            </a:r>
            <a:endParaRPr lang="en-US" sz="1400" dirty="0">
              <a:effectLst/>
              <a:ea typeface="Calibri"/>
              <a:cs typeface="Times New Roman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947868" y="4008755"/>
            <a:ext cx="1784350" cy="762000"/>
            <a:chOff x="3947868" y="4008755"/>
            <a:chExt cx="1784350" cy="762000"/>
          </a:xfrm>
        </p:grpSpPr>
        <p:sp>
          <p:nvSpPr>
            <p:cNvPr id="33" name="Rounded Rectangular Callout 32"/>
            <p:cNvSpPr/>
            <p:nvPr/>
          </p:nvSpPr>
          <p:spPr>
            <a:xfrm>
              <a:off x="3947868" y="4008755"/>
              <a:ext cx="1784350" cy="762000"/>
            </a:xfrm>
            <a:prstGeom prst="wedgeRoundRectCallout">
              <a:avLst>
                <a:gd name="adj1" fmla="val -33397"/>
                <a:gd name="adj2" fmla="val 98167"/>
                <a:gd name="adj3" fmla="val 1666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 Box 10"/>
            <p:cNvSpPr txBox="1"/>
            <p:nvPr/>
          </p:nvSpPr>
          <p:spPr>
            <a:xfrm>
              <a:off x="4247165" y="4008755"/>
              <a:ext cx="1279166" cy="32385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2000" b="1" dirty="0" smtClean="0">
                  <a:latin typeface="Times New Roman"/>
                  <a:ea typeface="Calibri"/>
                  <a:cs typeface="Times New Roman"/>
                </a:rPr>
                <a:t>Athlete</a:t>
              </a:r>
              <a:endParaRPr lang="en-US" dirty="0">
                <a:effectLst/>
                <a:latin typeface="Calibri"/>
                <a:ea typeface="Calibri"/>
                <a:cs typeface="Times New Roman"/>
              </a:endParaRPr>
            </a:p>
          </p:txBody>
        </p:sp>
      </p:grpSp>
      <p:sp>
        <p:nvSpPr>
          <p:cNvPr id="35" name="Text Box 9"/>
          <p:cNvSpPr txBox="1"/>
          <p:nvPr/>
        </p:nvSpPr>
        <p:spPr>
          <a:xfrm>
            <a:off x="4222383" y="4307840"/>
            <a:ext cx="1441206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b="1" dirty="0" smtClean="0">
                <a:latin typeface="Times New Roman"/>
                <a:ea typeface="Calibri"/>
                <a:cs typeface="Times New Roman"/>
              </a:rPr>
              <a:t>(</a:t>
            </a:r>
            <a:r>
              <a:rPr lang="en-US" sz="1600" b="1" dirty="0" err="1" smtClean="0">
                <a:latin typeface="Times New Roman"/>
                <a:ea typeface="Calibri"/>
                <a:cs typeface="Times New Roman"/>
              </a:rPr>
              <a:t>Ath</a:t>
            </a:r>
            <a:r>
              <a:rPr lang="en-US" sz="1600" b="1" dirty="0" smtClean="0">
                <a:latin typeface="Times New Roman"/>
                <a:ea typeface="Calibri"/>
                <a:cs typeface="Times New Roman"/>
              </a:rPr>
              <a:t>-lit)</a:t>
            </a:r>
            <a:endParaRPr lang="en-US" sz="1400" dirty="0">
              <a:effectLst/>
              <a:ea typeface="Calibri"/>
              <a:cs typeface="Times New Roman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050811" y="5412740"/>
            <a:ext cx="1784350" cy="762000"/>
            <a:chOff x="4050811" y="5412740"/>
            <a:chExt cx="1784350" cy="762000"/>
          </a:xfrm>
        </p:grpSpPr>
        <p:sp>
          <p:nvSpPr>
            <p:cNvPr id="37" name="Rounded Rectangular Callout 36"/>
            <p:cNvSpPr/>
            <p:nvPr/>
          </p:nvSpPr>
          <p:spPr>
            <a:xfrm>
              <a:off x="4050811" y="5412740"/>
              <a:ext cx="1784350" cy="762000"/>
            </a:xfrm>
            <a:prstGeom prst="wedgeRoundRectCallout">
              <a:avLst>
                <a:gd name="adj1" fmla="val -33397"/>
                <a:gd name="adj2" fmla="val 98167"/>
                <a:gd name="adj3" fmla="val 1666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 Box 10"/>
            <p:cNvSpPr txBox="1"/>
            <p:nvPr/>
          </p:nvSpPr>
          <p:spPr>
            <a:xfrm>
              <a:off x="4350108" y="5412740"/>
              <a:ext cx="1279166" cy="32385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2000" b="1" dirty="0" smtClean="0">
                  <a:latin typeface="Times New Roman"/>
                  <a:ea typeface="Calibri"/>
                  <a:cs typeface="Times New Roman"/>
                </a:rPr>
                <a:t>Calendar</a:t>
              </a:r>
              <a:endParaRPr lang="en-US" dirty="0">
                <a:effectLst/>
                <a:latin typeface="Calibri"/>
                <a:ea typeface="Calibri"/>
                <a:cs typeface="Times New Roman"/>
              </a:endParaRPr>
            </a:p>
          </p:txBody>
        </p:sp>
      </p:grpSp>
      <p:sp>
        <p:nvSpPr>
          <p:cNvPr id="39" name="Text Box 9"/>
          <p:cNvSpPr txBox="1"/>
          <p:nvPr/>
        </p:nvSpPr>
        <p:spPr>
          <a:xfrm>
            <a:off x="4325326" y="5711825"/>
            <a:ext cx="1441206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b="1" dirty="0" smtClean="0">
                <a:latin typeface="Times New Roman"/>
                <a:ea typeface="Calibri"/>
                <a:cs typeface="Times New Roman"/>
              </a:rPr>
              <a:t>(</a:t>
            </a:r>
            <a:r>
              <a:rPr lang="en-US" sz="1600" b="1" dirty="0" err="1" smtClean="0">
                <a:latin typeface="Times New Roman"/>
                <a:ea typeface="Calibri"/>
                <a:cs typeface="Times New Roman"/>
              </a:rPr>
              <a:t>Ka-luhn-dr</a:t>
            </a:r>
            <a:r>
              <a:rPr lang="en-US" sz="1600" b="1" dirty="0" smtClean="0">
                <a:latin typeface="Times New Roman"/>
                <a:ea typeface="Calibri"/>
                <a:cs typeface="Times New Roman"/>
              </a:rPr>
              <a:t>)</a:t>
            </a:r>
            <a:endParaRPr lang="en-US" sz="1400" dirty="0">
              <a:effectLst/>
              <a:ea typeface="Calibri"/>
              <a:cs typeface="Times New Roman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7174086" y="2703830"/>
            <a:ext cx="1784350" cy="762000"/>
            <a:chOff x="7174086" y="2703830"/>
            <a:chExt cx="1784350" cy="762000"/>
          </a:xfrm>
        </p:grpSpPr>
        <p:sp>
          <p:nvSpPr>
            <p:cNvPr id="41" name="Rounded Rectangular Callout 40"/>
            <p:cNvSpPr/>
            <p:nvPr/>
          </p:nvSpPr>
          <p:spPr>
            <a:xfrm>
              <a:off x="7174086" y="2703830"/>
              <a:ext cx="1784350" cy="762000"/>
            </a:xfrm>
            <a:prstGeom prst="wedgeRoundRectCallout">
              <a:avLst>
                <a:gd name="adj1" fmla="val -33397"/>
                <a:gd name="adj2" fmla="val 98167"/>
                <a:gd name="adj3" fmla="val 1666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 Box 10"/>
            <p:cNvSpPr txBox="1"/>
            <p:nvPr/>
          </p:nvSpPr>
          <p:spPr>
            <a:xfrm>
              <a:off x="7473383" y="2703830"/>
              <a:ext cx="1279166" cy="32385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2000" b="1" dirty="0" smtClean="0">
                  <a:latin typeface="Times New Roman"/>
                  <a:ea typeface="Calibri"/>
                  <a:cs typeface="Times New Roman"/>
                </a:rPr>
                <a:t>Congrats</a:t>
              </a:r>
              <a:endParaRPr lang="en-US" dirty="0">
                <a:effectLst/>
                <a:latin typeface="Calibri"/>
                <a:ea typeface="Calibri"/>
                <a:cs typeface="Times New Roman"/>
              </a:endParaRPr>
            </a:p>
          </p:txBody>
        </p:sp>
      </p:grpSp>
      <p:sp>
        <p:nvSpPr>
          <p:cNvPr id="43" name="Text Box 9"/>
          <p:cNvSpPr txBox="1"/>
          <p:nvPr/>
        </p:nvSpPr>
        <p:spPr>
          <a:xfrm>
            <a:off x="7448601" y="3002915"/>
            <a:ext cx="1441206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b="1" dirty="0" smtClean="0">
                <a:latin typeface="Times New Roman"/>
                <a:ea typeface="Calibri"/>
                <a:cs typeface="Times New Roman"/>
              </a:rPr>
              <a:t>(</a:t>
            </a:r>
            <a:r>
              <a:rPr lang="en-US" sz="1600" b="1" dirty="0" err="1" smtClean="0">
                <a:latin typeface="Times New Roman"/>
                <a:ea typeface="Calibri"/>
                <a:cs typeface="Times New Roman"/>
              </a:rPr>
              <a:t>kuhn-grats</a:t>
            </a:r>
            <a:r>
              <a:rPr lang="en-US" sz="1400" dirty="0">
                <a:ea typeface="Calibri"/>
                <a:cs typeface="Times New Roman"/>
              </a:rPr>
              <a:t>)</a:t>
            </a:r>
            <a:endParaRPr lang="en-US" sz="1600" b="1" dirty="0" smtClean="0">
              <a:latin typeface="Times New Roman"/>
              <a:ea typeface="Calibri"/>
              <a:cs typeface="Times New Roman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6444853" y="4065905"/>
            <a:ext cx="1938429" cy="762000"/>
            <a:chOff x="6444853" y="4065905"/>
            <a:chExt cx="1938429" cy="762000"/>
          </a:xfrm>
        </p:grpSpPr>
        <p:sp>
          <p:nvSpPr>
            <p:cNvPr id="45" name="Rounded Rectangular Callout 44"/>
            <p:cNvSpPr/>
            <p:nvPr/>
          </p:nvSpPr>
          <p:spPr>
            <a:xfrm>
              <a:off x="6444853" y="4065905"/>
              <a:ext cx="1938429" cy="762000"/>
            </a:xfrm>
            <a:prstGeom prst="wedgeRoundRectCallout">
              <a:avLst>
                <a:gd name="adj1" fmla="val -33397"/>
                <a:gd name="adj2" fmla="val 98167"/>
                <a:gd name="adj3" fmla="val 1666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 Box 10"/>
            <p:cNvSpPr txBox="1"/>
            <p:nvPr/>
          </p:nvSpPr>
          <p:spPr>
            <a:xfrm>
              <a:off x="6769995" y="4065905"/>
              <a:ext cx="1389623" cy="32385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2000" b="1" dirty="0" smtClean="0">
                  <a:latin typeface="Times New Roman"/>
                  <a:ea typeface="Calibri"/>
                  <a:cs typeface="Times New Roman"/>
                </a:rPr>
                <a:t>Cupboard</a:t>
              </a:r>
              <a:endParaRPr lang="en-US" dirty="0">
                <a:effectLst/>
                <a:latin typeface="Calibri"/>
                <a:ea typeface="Calibri"/>
                <a:cs typeface="Times New Roman"/>
              </a:endParaRPr>
            </a:p>
          </p:txBody>
        </p:sp>
      </p:grpSp>
      <p:sp>
        <p:nvSpPr>
          <p:cNvPr id="47" name="Text Box 9"/>
          <p:cNvSpPr txBox="1"/>
          <p:nvPr/>
        </p:nvSpPr>
        <p:spPr>
          <a:xfrm>
            <a:off x="6853317" y="4364990"/>
            <a:ext cx="1565655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b="1" dirty="0" smtClean="0">
                <a:latin typeface="Times New Roman"/>
                <a:ea typeface="Calibri"/>
                <a:cs typeface="Times New Roman"/>
              </a:rPr>
              <a:t>(</a:t>
            </a:r>
            <a:r>
              <a:rPr lang="en-US" sz="1600" b="1" dirty="0" err="1" smtClean="0">
                <a:latin typeface="Times New Roman"/>
                <a:ea typeface="Calibri"/>
                <a:cs typeface="Times New Roman"/>
              </a:rPr>
              <a:t>Kuh-brd</a:t>
            </a:r>
            <a:r>
              <a:rPr lang="en-US" sz="1600" b="1" dirty="0" smtClean="0">
                <a:latin typeface="Times New Roman"/>
                <a:ea typeface="Calibri"/>
                <a:cs typeface="Times New Roman"/>
              </a:rPr>
              <a:t>)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6432153" y="5492750"/>
            <a:ext cx="1483159" cy="762000"/>
            <a:chOff x="6432153" y="5492750"/>
            <a:chExt cx="1483159" cy="762000"/>
          </a:xfrm>
        </p:grpSpPr>
        <p:sp>
          <p:nvSpPr>
            <p:cNvPr id="49" name="Rounded Rectangular Callout 48"/>
            <p:cNvSpPr/>
            <p:nvPr/>
          </p:nvSpPr>
          <p:spPr>
            <a:xfrm>
              <a:off x="6432153" y="5492750"/>
              <a:ext cx="1483159" cy="762000"/>
            </a:xfrm>
            <a:prstGeom prst="wedgeRoundRectCallout">
              <a:avLst>
                <a:gd name="adj1" fmla="val -33397"/>
                <a:gd name="adj2" fmla="val 98167"/>
                <a:gd name="adj3" fmla="val 1666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 Box 10"/>
            <p:cNvSpPr txBox="1"/>
            <p:nvPr/>
          </p:nvSpPr>
          <p:spPr>
            <a:xfrm>
              <a:off x="6680930" y="5492750"/>
              <a:ext cx="1063248" cy="32385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2000" b="1" dirty="0" smtClean="0">
                  <a:latin typeface="Times New Roman"/>
                  <a:ea typeface="Calibri"/>
                  <a:cs typeface="Times New Roman"/>
                </a:rPr>
                <a:t>Debut</a:t>
              </a:r>
              <a:endParaRPr lang="en-US" dirty="0">
                <a:effectLst/>
                <a:latin typeface="Calibri"/>
                <a:ea typeface="Calibri"/>
                <a:cs typeface="Times New Roman"/>
              </a:endParaRPr>
            </a:p>
          </p:txBody>
        </p:sp>
      </p:grpSp>
      <p:sp>
        <p:nvSpPr>
          <p:cNvPr id="51" name="Text Box 9"/>
          <p:cNvSpPr txBox="1"/>
          <p:nvPr/>
        </p:nvSpPr>
        <p:spPr>
          <a:xfrm>
            <a:off x="6574764" y="5791835"/>
            <a:ext cx="1197936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b="1" dirty="0" smtClean="0">
                <a:latin typeface="Times New Roman"/>
                <a:ea typeface="Calibri"/>
                <a:cs typeface="Times New Roman"/>
              </a:rPr>
              <a:t>(Dei-</a:t>
            </a:r>
            <a:r>
              <a:rPr lang="en-US" sz="1600" b="1" dirty="0" err="1" smtClean="0">
                <a:latin typeface="Times New Roman"/>
                <a:ea typeface="Calibri"/>
                <a:cs typeface="Times New Roman"/>
              </a:rPr>
              <a:t>byoo</a:t>
            </a:r>
            <a:r>
              <a:rPr lang="en-US" sz="1600" b="1" dirty="0" smtClean="0">
                <a:latin typeface="Times New Roman"/>
                <a:ea typeface="Calibri"/>
                <a:cs typeface="Times New Roman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915" y="2169720"/>
            <a:ext cx="3677353" cy="461665"/>
          </a:xfrm>
          <a:prstGeom prst="rect">
            <a:avLst/>
          </a:prstGeom>
          <a:solidFill>
            <a:srgbClr val="FFFF99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Common Mispronunciation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8994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/>
      <p:bldP spid="16" grpId="0"/>
      <p:bldP spid="17" grpId="0"/>
      <p:bldP spid="26" grpId="0"/>
      <p:bldP spid="31" grpId="0"/>
      <p:bldP spid="35" grpId="0"/>
      <p:bldP spid="39" grpId="0"/>
      <p:bldP spid="43" grpId="0"/>
      <p:bldP spid="47" grpId="0"/>
      <p:bldP spid="51" grpId="0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" y="-9144"/>
            <a:ext cx="9134856" cy="6870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9144" y="457200"/>
            <a:ext cx="9134856" cy="2286000"/>
            <a:chOff x="9144" y="457200"/>
            <a:chExt cx="9134856" cy="2286000"/>
          </a:xfrm>
        </p:grpSpPr>
        <p:sp>
          <p:nvSpPr>
            <p:cNvPr id="5" name="Wave 4"/>
            <p:cNvSpPr/>
            <p:nvPr/>
          </p:nvSpPr>
          <p:spPr>
            <a:xfrm>
              <a:off x="9144" y="457200"/>
              <a:ext cx="9134856" cy="2286000"/>
            </a:xfrm>
            <a:prstGeom prst="wave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81000" y="914400"/>
              <a:ext cx="838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ln>
                    <a:solidFill>
                      <a:schemeClr val="tx1"/>
                    </a:solidFill>
                  </a:ln>
                  <a:solidFill>
                    <a:srgbClr val="FFFF00"/>
                  </a:solidFill>
                  <a:latin typeface="Bahnschrift SemiBold" pitchFamily="34" charset="0"/>
                </a:rPr>
                <a:t>7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43000" y="685800"/>
              <a:ext cx="838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ln>
                    <a:solidFill>
                      <a:schemeClr val="tx1"/>
                    </a:solidFill>
                  </a:ln>
                  <a:solidFill>
                    <a:srgbClr val="00B0F0"/>
                  </a:solidFill>
                  <a:latin typeface="Bahnschrift SemiBold" pitchFamily="34" charset="0"/>
                </a:rPr>
                <a:t>F</a:t>
              </a:r>
              <a:endParaRPr lang="en-US" sz="6000" dirty="0">
                <a:ln>
                  <a:solidFill>
                    <a:schemeClr val="tx1"/>
                  </a:solidFill>
                </a:ln>
                <a:solidFill>
                  <a:srgbClr val="00B0F0"/>
                </a:solidFill>
                <a:latin typeface="Bahnschrift SemiBold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05000" y="609600"/>
              <a:ext cx="838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ln>
                    <a:solidFill>
                      <a:schemeClr val="tx1"/>
                    </a:solidFill>
                  </a:ln>
                  <a:solidFill>
                    <a:srgbClr val="92D050"/>
                  </a:solidFill>
                  <a:latin typeface="Bahnschrift SemiBold" pitchFamily="34" charset="0"/>
                </a:rPr>
                <a:t>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819400" y="762000"/>
              <a:ext cx="838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 smtClean="0">
                  <a:ln>
                    <a:solidFill>
                      <a:schemeClr val="tx1"/>
                    </a:solidFill>
                  </a:ln>
                  <a:solidFill>
                    <a:srgbClr val="CC66FF"/>
                  </a:solidFill>
                  <a:latin typeface="Bahnschrift SemiBold" pitchFamily="34" charset="0"/>
                </a:rPr>
                <a:t>A</a:t>
              </a:r>
              <a:endParaRPr lang="en-US" sz="6000" dirty="0">
                <a:ln>
                  <a:solidFill>
                    <a:schemeClr val="tx1"/>
                  </a:solidFill>
                </a:ln>
                <a:solidFill>
                  <a:srgbClr val="CC66FF"/>
                </a:solidFill>
                <a:latin typeface="Bahnschrift SemiBold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10000" y="990600"/>
              <a:ext cx="838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ln>
                    <a:solidFill>
                      <a:schemeClr val="tx1"/>
                    </a:solidFill>
                  </a:ln>
                  <a:solidFill>
                    <a:srgbClr val="FFC000"/>
                  </a:solidFill>
                  <a:latin typeface="Bahnschrift SemiBold" pitchFamily="34" charset="0"/>
                </a:rPr>
                <a:t>T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724400" y="1143000"/>
              <a:ext cx="838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 smtClean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Bahnschrift SemiBold" pitchFamily="34" charset="0"/>
                </a:rPr>
                <a:t>U</a:t>
              </a:r>
              <a:endParaRPr lang="en-US" sz="60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Bahnschrift SemiBold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638800" y="1270337"/>
              <a:ext cx="838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ln>
                    <a:solidFill>
                      <a:schemeClr val="tx1"/>
                    </a:solidFill>
                  </a:ln>
                  <a:solidFill>
                    <a:srgbClr val="00FFFF"/>
                  </a:solidFill>
                  <a:latin typeface="Bahnschrift SemiBold" pitchFamily="34" charset="0"/>
                </a:rPr>
                <a:t>R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553200" y="1346537"/>
              <a:ext cx="838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 smtClean="0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Bahnschrift SemiBold" pitchFamily="34" charset="0"/>
                </a:rPr>
                <a:t>E</a:t>
              </a:r>
              <a:endParaRPr lang="en-US" sz="6000" dirty="0">
                <a:ln>
                  <a:solidFill>
                    <a:schemeClr val="tx1"/>
                  </a:solidFill>
                </a:ln>
                <a:solidFill>
                  <a:srgbClr val="FF0066"/>
                </a:solidFill>
                <a:latin typeface="Bahnschrift SemiBold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391400" y="1219200"/>
              <a:ext cx="838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ln>
                    <a:solidFill>
                      <a:schemeClr val="tx1"/>
                    </a:solidFill>
                  </a:ln>
                  <a:solidFill>
                    <a:srgbClr val="99FF99"/>
                  </a:solidFill>
                  <a:latin typeface="Bahnschrift SemiBold" pitchFamily="34" charset="0"/>
                </a:rPr>
                <a:t>S</a:t>
              </a:r>
            </a:p>
          </p:txBody>
        </p:sp>
      </p:grpSp>
      <p:sp>
        <p:nvSpPr>
          <p:cNvPr id="15" name="Frame 14"/>
          <p:cNvSpPr/>
          <p:nvPr/>
        </p:nvSpPr>
        <p:spPr>
          <a:xfrm>
            <a:off x="895350" y="3276600"/>
            <a:ext cx="7658100" cy="1828800"/>
          </a:xfrm>
          <a:prstGeom prst="frame">
            <a:avLst/>
          </a:prstGeom>
          <a:solidFill>
            <a:srgbClr val="FF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ln>
                  <a:solidFill>
                    <a:schemeClr val="tx1"/>
                  </a:solidFill>
                </a:ln>
                <a:solidFill>
                  <a:srgbClr val="FF7C80"/>
                </a:solidFill>
                <a:latin typeface="Arial Black" pitchFamily="34" charset="0"/>
              </a:rPr>
              <a:t>In Pronunciation</a:t>
            </a:r>
            <a:endParaRPr lang="en-US" sz="4400" dirty="0">
              <a:ln>
                <a:solidFill>
                  <a:schemeClr val="tx1"/>
                </a:solidFill>
              </a:ln>
              <a:solidFill>
                <a:srgbClr val="FF7C8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649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" y="-9144"/>
            <a:ext cx="9134856" cy="6870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12"/>
          <p:cNvSpPr txBox="1"/>
          <p:nvPr/>
        </p:nvSpPr>
        <p:spPr>
          <a:xfrm>
            <a:off x="495300" y="0"/>
            <a:ext cx="8153400" cy="113347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SzPts val="1200"/>
            </a:pPr>
            <a:r>
              <a:rPr lang="en-US" sz="2000" b="1" dirty="0" smtClean="0">
                <a:effectLst/>
                <a:latin typeface="Times New Roman"/>
                <a:ea typeface="Calibri"/>
                <a:cs typeface="Times New Roman"/>
              </a:rPr>
              <a:t>1. Voice </a:t>
            </a:r>
            <a:r>
              <a:rPr lang="en-US" sz="2000" b="1" dirty="0">
                <a:effectLst/>
                <a:latin typeface="Times New Roman"/>
                <a:ea typeface="Calibri"/>
                <a:cs typeface="Times New Roman"/>
              </a:rPr>
              <a:t>or Voicing </a:t>
            </a:r>
            <a:r>
              <a:rPr lang="en-US" sz="2000" dirty="0">
                <a:effectLst/>
                <a:latin typeface="Times New Roman"/>
                <a:ea typeface="Calibri"/>
                <a:cs typeface="Times New Roman"/>
              </a:rPr>
              <a:t>is a term used in phonetics and phonology to characterize speech sounds usually consonants.</a:t>
            </a:r>
            <a:endParaRPr lang="en-US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7" name="Text Box 15"/>
          <p:cNvSpPr txBox="1"/>
          <p:nvPr/>
        </p:nvSpPr>
        <p:spPr>
          <a:xfrm>
            <a:off x="-15240" y="2667000"/>
            <a:ext cx="4130040" cy="39624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effectLst/>
                <a:latin typeface="Times New Roman"/>
                <a:ea typeface="Calibri"/>
                <a:cs typeface="Times New Roman"/>
              </a:rPr>
              <a:t>2 Types of Voicing</a:t>
            </a:r>
            <a:endParaRPr lang="en-US" sz="2000" dirty="0">
              <a:effectLst/>
              <a:latin typeface="Calibri"/>
              <a:ea typeface="Calibri"/>
              <a:cs typeface="Times New Roman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"/>
            </a:pPr>
            <a:r>
              <a:rPr lang="en-US" sz="2000" dirty="0">
                <a:effectLst/>
                <a:latin typeface="Times New Roman"/>
                <a:ea typeface="Calibri"/>
                <a:cs typeface="Times New Roman"/>
              </a:rPr>
              <a:t>Voiced Sound determine if the throat vibrate while making the sound of the letter.</a:t>
            </a:r>
            <a:endParaRPr lang="en-US" sz="2000" dirty="0">
              <a:effectLst/>
              <a:latin typeface="Calibri"/>
              <a:ea typeface="Calibri"/>
              <a:cs typeface="Times New Roman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/>
              <a:buChar char=""/>
            </a:pPr>
            <a:r>
              <a:rPr lang="en-US" sz="2000" dirty="0">
                <a:effectLst/>
                <a:latin typeface="Times New Roman"/>
                <a:ea typeface="Calibri"/>
                <a:cs typeface="Times New Roman"/>
              </a:rPr>
              <a:t>Voiceless sound does not have vibration in the throat while making the sound of the letter.</a:t>
            </a:r>
            <a:endParaRPr lang="en-US" sz="2000" dirty="0"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66" b="96843" l="4535" r="9627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53561" y="1371600"/>
            <a:ext cx="5891407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4144620" y="1433512"/>
            <a:ext cx="1952039" cy="828675"/>
            <a:chOff x="4144620" y="1433512"/>
            <a:chExt cx="1952039" cy="828675"/>
          </a:xfrm>
        </p:grpSpPr>
        <p:sp>
          <p:nvSpPr>
            <p:cNvPr id="9" name="Rounded Rectangular Callout 8"/>
            <p:cNvSpPr/>
            <p:nvPr/>
          </p:nvSpPr>
          <p:spPr>
            <a:xfrm>
              <a:off x="4144620" y="1433512"/>
              <a:ext cx="1952039" cy="828675"/>
            </a:xfrm>
            <a:prstGeom prst="wedgeRoundRectCallout">
              <a:avLst>
                <a:gd name="adj1" fmla="val 83784"/>
                <a:gd name="adj2" fmla="val 38592"/>
                <a:gd name="adj3" fmla="val 1666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 Box 13"/>
            <p:cNvSpPr txBox="1"/>
            <p:nvPr/>
          </p:nvSpPr>
          <p:spPr>
            <a:xfrm>
              <a:off x="4738321" y="1685924"/>
              <a:ext cx="1081380" cy="32385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2000" b="1" dirty="0">
                  <a:effectLst/>
                  <a:latin typeface="Times New Roman"/>
                  <a:ea typeface="Calibri"/>
                  <a:cs typeface="Times New Roman"/>
                </a:rPr>
                <a:t>/g/ /k/</a:t>
              </a:r>
              <a:endParaRPr lang="en-US" dirty="0">
                <a:effectLst/>
                <a:latin typeface="Calibri"/>
                <a:ea typeface="Calibri"/>
                <a:cs typeface="Times New Roman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194101" y="2414587"/>
            <a:ext cx="1952039" cy="828675"/>
            <a:chOff x="4144620" y="1433512"/>
            <a:chExt cx="1952039" cy="828675"/>
          </a:xfrm>
        </p:grpSpPr>
        <p:sp>
          <p:nvSpPr>
            <p:cNvPr id="13" name="Rounded Rectangular Callout 12"/>
            <p:cNvSpPr/>
            <p:nvPr/>
          </p:nvSpPr>
          <p:spPr>
            <a:xfrm>
              <a:off x="4144620" y="1433512"/>
              <a:ext cx="1952039" cy="828675"/>
            </a:xfrm>
            <a:prstGeom prst="wedgeRoundRectCallout">
              <a:avLst>
                <a:gd name="adj1" fmla="val 79880"/>
                <a:gd name="adj2" fmla="val -53362"/>
                <a:gd name="adj3" fmla="val 1666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 Box 13"/>
            <p:cNvSpPr txBox="1"/>
            <p:nvPr/>
          </p:nvSpPr>
          <p:spPr>
            <a:xfrm>
              <a:off x="4738321" y="1685924"/>
              <a:ext cx="1081380" cy="32385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2000" b="1" dirty="0" smtClean="0">
                  <a:effectLst/>
                  <a:latin typeface="Times New Roman"/>
                  <a:ea typeface="Calibri"/>
                  <a:cs typeface="Times New Roman"/>
                </a:rPr>
                <a:t>/l/ /t/</a:t>
              </a:r>
              <a:endParaRPr lang="en-US" dirty="0">
                <a:effectLst/>
                <a:latin typeface="Calibri"/>
                <a:ea typeface="Calibri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8971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4"/>
            <a:ext cx="9134856" cy="6870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Box 4"/>
          <p:cNvSpPr txBox="1"/>
          <p:nvPr/>
        </p:nvSpPr>
        <p:spPr>
          <a:xfrm>
            <a:off x="-15240" y="533400"/>
            <a:ext cx="8244840" cy="138684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800" b="1" dirty="0">
                <a:effectLst/>
                <a:latin typeface="Times New Roman"/>
                <a:ea typeface="Calibri"/>
                <a:cs typeface="Times New Roman"/>
              </a:rPr>
              <a:t>2. Aspiration</a:t>
            </a:r>
            <a:r>
              <a:rPr lang="en-US" sz="2800" dirty="0">
                <a:effectLst/>
                <a:latin typeface="Times New Roman"/>
                <a:ea typeface="Calibri"/>
                <a:cs typeface="Times New Roman"/>
              </a:rPr>
              <a:t> refers to a puff of air when a sound is produced.</a:t>
            </a:r>
            <a:endParaRPr lang="en-US" sz="2400" dirty="0"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94" b="98953" l="4473" r="98083">
                        <a14:foregroundMark x1="40256" y1="33115" x2="40256" y2="33115"/>
                        <a14:foregroundMark x1="61661" y1="33901" x2="61661" y2="33901"/>
                        <a14:foregroundMark x1="60703" y1="29450" x2="60703" y2="29450"/>
                        <a14:foregroundMark x1="60703" y1="29450" x2="60703" y2="29450"/>
                        <a14:foregroundMark x1="59744" y1="32984" x2="59744" y2="32984"/>
                        <a14:foregroundMark x1="39776" y1="29450" x2="39776" y2="29450"/>
                        <a14:foregroundMark x1="36422" y1="91492" x2="36422" y2="91492"/>
                        <a14:foregroundMark x1="30511" y1="93586" x2="40256" y2="90445"/>
                        <a14:foregroundMark x1="55751" y1="90445" x2="69649" y2="95288"/>
                        <a14:foregroundMark x1="37700" y1="30628" x2="43770" y2="34555"/>
                        <a14:foregroundMark x1="57827" y1="30366" x2="65335" y2="32199"/>
                        <a14:foregroundMark x1="38818" y1="94764" x2="40096" y2="91623"/>
                        <a14:foregroundMark x1="58786" y1="35340" x2="60383" y2="37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3276600"/>
            <a:ext cx="1600200" cy="1952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3" name="Group 32"/>
          <p:cNvGrpSpPr/>
          <p:nvPr/>
        </p:nvGrpSpPr>
        <p:grpSpPr>
          <a:xfrm>
            <a:off x="203121" y="2286000"/>
            <a:ext cx="1168479" cy="698488"/>
            <a:chOff x="203121" y="2286000"/>
            <a:chExt cx="1168479" cy="698488"/>
          </a:xfrm>
        </p:grpSpPr>
        <p:sp>
          <p:nvSpPr>
            <p:cNvPr id="11" name="Rounded Rectangular Callout 10"/>
            <p:cNvSpPr/>
            <p:nvPr/>
          </p:nvSpPr>
          <p:spPr>
            <a:xfrm>
              <a:off x="203121" y="2341721"/>
              <a:ext cx="1092279" cy="642767"/>
            </a:xfrm>
            <a:prstGeom prst="wedgeRoundRectCallout">
              <a:avLst>
                <a:gd name="adj1" fmla="val -15616"/>
                <a:gd name="adj2" fmla="val 85833"/>
                <a:gd name="adj3" fmla="val 1666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 Box 14"/>
            <p:cNvSpPr txBox="1"/>
            <p:nvPr/>
          </p:nvSpPr>
          <p:spPr>
            <a:xfrm>
              <a:off x="210770" y="2286000"/>
              <a:ext cx="1160830" cy="28226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2000" b="1" dirty="0">
                  <a:effectLst/>
                  <a:latin typeface="Times New Roman"/>
                  <a:ea typeface="Calibri"/>
                  <a:cs typeface="Times New Roman"/>
                </a:rPr>
                <a:t>Tumbler</a:t>
              </a:r>
              <a:endParaRPr lang="en-US" dirty="0">
                <a:effectLst/>
                <a:latin typeface="Calibri"/>
                <a:ea typeface="Calibri"/>
                <a:cs typeface="Times New Roman"/>
              </a:endParaRPr>
            </a:p>
          </p:txBody>
        </p:sp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3089" y1="90500" x2="43089" y2="90500"/>
                        <a14:foregroundMark x1="52642" y1="91000" x2="52642" y2="91000"/>
                        <a14:foregroundMark x1="44106" y1="98000" x2="44106" y2="98000"/>
                        <a14:foregroundMark x1="68496" y1="85000" x2="68496" y2="85000"/>
                        <a14:foregroundMark x1="78252" y1="58833" x2="76626" y2="83000"/>
                        <a14:foregroundMark x1="64634" y1="65167" x2="64634" y2="65167"/>
                        <a14:foregroundMark x1="60772" y1="84167" x2="60772" y2="84167"/>
                        <a14:foregroundMark x1="60772" y1="84333" x2="65041" y2="94000"/>
                        <a14:foregroundMark x1="40244" y1="87333" x2="41260" y2="95333"/>
                        <a14:foregroundMark x1="52846" y1="87333" x2="49390" y2="97500"/>
                        <a14:foregroundMark x1="71138" y1="66833" x2="78659" y2="85167"/>
                        <a14:foregroundMark x1="84553" y1="57167" x2="87805" y2="88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88" y="5432156"/>
            <a:ext cx="1179386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6" name="Group 35"/>
          <p:cNvGrpSpPr/>
          <p:nvPr/>
        </p:nvGrpSpPr>
        <p:grpSpPr>
          <a:xfrm>
            <a:off x="1343751" y="4648200"/>
            <a:ext cx="1227277" cy="571498"/>
            <a:chOff x="1343751" y="4648200"/>
            <a:chExt cx="1227277" cy="571498"/>
          </a:xfrm>
        </p:grpSpPr>
        <p:sp>
          <p:nvSpPr>
            <p:cNvPr id="13" name="Rounded Rectangular Callout 12"/>
            <p:cNvSpPr/>
            <p:nvPr/>
          </p:nvSpPr>
          <p:spPr>
            <a:xfrm>
              <a:off x="1343751" y="4752973"/>
              <a:ext cx="1227277" cy="466725"/>
            </a:xfrm>
            <a:prstGeom prst="wedgeRoundRectCallout">
              <a:avLst>
                <a:gd name="adj1" fmla="val -44728"/>
                <a:gd name="adj2" fmla="val 99064"/>
                <a:gd name="adj3" fmla="val 1666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 Box 16"/>
            <p:cNvSpPr txBox="1"/>
            <p:nvPr/>
          </p:nvSpPr>
          <p:spPr>
            <a:xfrm>
              <a:off x="1464115" y="4648200"/>
              <a:ext cx="986548" cy="35543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2000" b="1" dirty="0">
                  <a:effectLst/>
                  <a:latin typeface="Times New Roman"/>
                  <a:ea typeface="Calibri"/>
                  <a:cs typeface="Times New Roman"/>
                </a:rPr>
                <a:t>Tongue</a:t>
              </a:r>
              <a:endParaRPr lang="en-US" dirty="0">
                <a:effectLst/>
                <a:latin typeface="Calibri"/>
                <a:ea typeface="Calibri"/>
                <a:cs typeface="Times New Roman"/>
              </a:endParaRPr>
            </a:p>
          </p:txBody>
        </p:sp>
      </p:grp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63" b="94815" l="3709" r="97616">
                        <a14:foregroundMark x1="40132" y1="28241" x2="40132" y2="28241"/>
                        <a14:foregroundMark x1="59603" y1="27593" x2="59603" y2="27593"/>
                        <a14:foregroundMark x1="56026" y1="30000" x2="56026" y2="30000"/>
                        <a14:foregroundMark x1="52848" y1="47130" x2="52848" y2="47130"/>
                        <a14:foregroundMark x1="50066" y1="48704" x2="50066" y2="48704"/>
                        <a14:foregroundMark x1="49404" y1="51296" x2="49404" y2="512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801" y="2575559"/>
            <a:ext cx="1376172" cy="1968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4" name="Group 33"/>
          <p:cNvGrpSpPr/>
          <p:nvPr/>
        </p:nvGrpSpPr>
        <p:grpSpPr>
          <a:xfrm>
            <a:off x="2445953" y="1981200"/>
            <a:ext cx="875538" cy="647663"/>
            <a:chOff x="2445953" y="1981200"/>
            <a:chExt cx="875538" cy="647663"/>
          </a:xfrm>
        </p:grpSpPr>
        <p:sp>
          <p:nvSpPr>
            <p:cNvPr id="15" name="Rounded Rectangular Callout 14"/>
            <p:cNvSpPr/>
            <p:nvPr/>
          </p:nvSpPr>
          <p:spPr>
            <a:xfrm>
              <a:off x="2445953" y="2091738"/>
              <a:ext cx="838200" cy="537125"/>
            </a:xfrm>
            <a:prstGeom prst="wedgeRoundRectCallout">
              <a:avLst>
                <a:gd name="adj1" fmla="val -41368"/>
                <a:gd name="adj2" fmla="val 84105"/>
                <a:gd name="adj3" fmla="val 1666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 Box 17"/>
            <p:cNvSpPr txBox="1"/>
            <p:nvPr/>
          </p:nvSpPr>
          <p:spPr>
            <a:xfrm>
              <a:off x="2535735" y="1981200"/>
              <a:ext cx="785756" cy="25451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2000" b="1" dirty="0">
                  <a:effectLst/>
                  <a:latin typeface="Times New Roman"/>
                  <a:ea typeface="Calibri"/>
                  <a:cs typeface="Times New Roman"/>
                </a:rPr>
                <a:t>Kite</a:t>
              </a:r>
              <a:endParaRPr lang="en-US" dirty="0">
                <a:effectLst/>
                <a:latin typeface="Calibri"/>
                <a:ea typeface="Calibri"/>
                <a:cs typeface="Times New Roman"/>
              </a:endParaRPr>
            </a:p>
          </p:txBody>
        </p:sp>
      </p:grp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2315" l="9987" r="89882">
                        <a14:foregroundMark x1="35348" y1="30741" x2="35348" y2="30741"/>
                        <a14:foregroundMark x1="55848" y1="30278" x2="55848" y2="30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24200" y="5079828"/>
            <a:ext cx="1212179" cy="1914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7" name="Group 36"/>
          <p:cNvGrpSpPr/>
          <p:nvPr/>
        </p:nvGrpSpPr>
        <p:grpSpPr>
          <a:xfrm>
            <a:off x="3131419" y="4362317"/>
            <a:ext cx="1329228" cy="591636"/>
            <a:chOff x="3131419" y="4362317"/>
            <a:chExt cx="1329228" cy="591636"/>
          </a:xfrm>
        </p:grpSpPr>
        <p:sp>
          <p:nvSpPr>
            <p:cNvPr id="16" name="Rounded Rectangular Callout 15"/>
            <p:cNvSpPr/>
            <p:nvPr/>
          </p:nvSpPr>
          <p:spPr>
            <a:xfrm>
              <a:off x="3131419" y="4477703"/>
              <a:ext cx="1329228" cy="476250"/>
            </a:xfrm>
            <a:prstGeom prst="wedgeRoundRectCallout">
              <a:avLst>
                <a:gd name="adj1" fmla="val -21848"/>
                <a:gd name="adj2" fmla="val 105463"/>
                <a:gd name="adj3" fmla="val 1666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 Box 18"/>
            <p:cNvSpPr txBox="1"/>
            <p:nvPr/>
          </p:nvSpPr>
          <p:spPr>
            <a:xfrm>
              <a:off x="3282555" y="4362317"/>
              <a:ext cx="1178092" cy="20968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2000" b="1" dirty="0">
                  <a:effectLst/>
                  <a:latin typeface="Times New Roman"/>
                  <a:ea typeface="Calibri"/>
                  <a:cs typeface="Times New Roman"/>
                </a:rPr>
                <a:t>Channel</a:t>
              </a:r>
              <a:endParaRPr lang="en-US" dirty="0">
                <a:effectLst/>
                <a:latin typeface="Calibri"/>
                <a:ea typeface="Calibri"/>
                <a:cs typeface="Times New Roman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762969" y="1981200"/>
            <a:ext cx="1368123" cy="603609"/>
            <a:chOff x="4762969" y="1981200"/>
            <a:chExt cx="1368123" cy="603609"/>
          </a:xfrm>
        </p:grpSpPr>
        <p:sp>
          <p:nvSpPr>
            <p:cNvPr id="22" name="Rounded Rectangular Callout 21"/>
            <p:cNvSpPr/>
            <p:nvPr/>
          </p:nvSpPr>
          <p:spPr>
            <a:xfrm>
              <a:off x="4762969" y="2108559"/>
              <a:ext cx="1329228" cy="476250"/>
            </a:xfrm>
            <a:prstGeom prst="wedgeRoundRectCallout">
              <a:avLst>
                <a:gd name="adj1" fmla="val -21848"/>
                <a:gd name="adj2" fmla="val 105463"/>
                <a:gd name="adj3" fmla="val 1666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 Box 18"/>
            <p:cNvSpPr txBox="1"/>
            <p:nvPr/>
          </p:nvSpPr>
          <p:spPr>
            <a:xfrm>
              <a:off x="4953000" y="1981200"/>
              <a:ext cx="1178092" cy="20968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2000" b="1" dirty="0" err="1" smtClean="0">
                  <a:effectLst/>
                  <a:latin typeface="Times New Roman"/>
                  <a:ea typeface="Calibri"/>
                  <a:cs typeface="Times New Roman"/>
                </a:rPr>
                <a:t>Guage</a:t>
              </a:r>
              <a:endParaRPr lang="en-US" dirty="0">
                <a:effectLst/>
                <a:latin typeface="Calibri"/>
                <a:ea typeface="Calibri"/>
                <a:cs typeface="Times New Roman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352015" y="4343400"/>
            <a:ext cx="1329228" cy="577638"/>
            <a:chOff x="5352015" y="4343400"/>
            <a:chExt cx="1329228" cy="577638"/>
          </a:xfrm>
        </p:grpSpPr>
        <p:sp>
          <p:nvSpPr>
            <p:cNvPr id="25" name="Rounded Rectangular Callout 24"/>
            <p:cNvSpPr/>
            <p:nvPr/>
          </p:nvSpPr>
          <p:spPr>
            <a:xfrm>
              <a:off x="5352015" y="4444788"/>
              <a:ext cx="1329228" cy="476250"/>
            </a:xfrm>
            <a:prstGeom prst="wedgeRoundRectCallout">
              <a:avLst>
                <a:gd name="adj1" fmla="val -21848"/>
                <a:gd name="adj2" fmla="val 105463"/>
                <a:gd name="adj3" fmla="val 1666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 Box 18"/>
            <p:cNvSpPr txBox="1"/>
            <p:nvPr/>
          </p:nvSpPr>
          <p:spPr>
            <a:xfrm>
              <a:off x="5503151" y="4343400"/>
              <a:ext cx="1178092" cy="20968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2000" b="1" dirty="0" smtClean="0">
                  <a:effectLst/>
                  <a:latin typeface="Times New Roman"/>
                  <a:ea typeface="Calibri"/>
                  <a:cs typeface="Times New Roman"/>
                </a:rPr>
                <a:t>Genre</a:t>
              </a:r>
              <a:endParaRPr lang="en-US" dirty="0">
                <a:effectLst/>
                <a:latin typeface="Calibri"/>
                <a:ea typeface="Calibri"/>
                <a:cs typeface="Times New Roman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433772" y="2711974"/>
            <a:ext cx="1527694" cy="539847"/>
            <a:chOff x="7315200" y="4124141"/>
            <a:chExt cx="1527694" cy="539847"/>
          </a:xfrm>
        </p:grpSpPr>
        <p:sp>
          <p:nvSpPr>
            <p:cNvPr id="31" name="Rounded Rectangular Callout 30"/>
            <p:cNvSpPr/>
            <p:nvPr/>
          </p:nvSpPr>
          <p:spPr>
            <a:xfrm>
              <a:off x="7315200" y="4187738"/>
              <a:ext cx="1527694" cy="476250"/>
            </a:xfrm>
            <a:prstGeom prst="wedgeRoundRectCallout">
              <a:avLst>
                <a:gd name="adj1" fmla="val -21848"/>
                <a:gd name="adj2" fmla="val 105463"/>
                <a:gd name="adj3" fmla="val 1666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 Box 18"/>
            <p:cNvSpPr txBox="1"/>
            <p:nvPr/>
          </p:nvSpPr>
          <p:spPr>
            <a:xfrm>
              <a:off x="7433772" y="4124141"/>
              <a:ext cx="1329228" cy="29545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2000" b="1" dirty="0" smtClean="0">
                  <a:effectLst/>
                  <a:latin typeface="Times New Roman"/>
                  <a:ea typeface="Calibri"/>
                  <a:cs typeface="Times New Roman"/>
                </a:rPr>
                <a:t>Invitation</a:t>
              </a:r>
              <a:endParaRPr lang="en-US" dirty="0">
                <a:effectLst/>
                <a:latin typeface="Calibri"/>
                <a:ea typeface="Calibri"/>
                <a:cs typeface="Times New Roman"/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758" b="100000" l="9719" r="897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596341"/>
            <a:ext cx="1553812" cy="2034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9722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816" y="4984736"/>
            <a:ext cx="1914527" cy="1914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2333" r="90000">
                        <a14:foregroundMark x1="33000" y1="55333" x2="33000" y2="55333"/>
                        <a14:backgroundMark x1="39667" y1="79667" x2="47000" y2="88333"/>
                        <a14:backgroundMark x1="59667" y1="81667" x2="51333" y2="88667"/>
                        <a14:backgroundMark x1="51000" y1="82333" x2="51000" y2="86667"/>
                        <a14:backgroundMark x1="45667" y1="83667" x2="45667" y2="8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146" y="2530013"/>
            <a:ext cx="2176629" cy="2176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86806" y="2590800"/>
            <a:ext cx="1260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(</a:t>
            </a:r>
            <a:r>
              <a:rPr lang="en-US" sz="1600" b="1" dirty="0" err="1" smtClean="0"/>
              <a:t>Tuhm-blr</a:t>
            </a:r>
            <a:r>
              <a:rPr lang="en-US" sz="1600" b="1" dirty="0" smtClean="0"/>
              <a:t>)</a:t>
            </a:r>
            <a:endParaRPr lang="en-US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549006" y="2252246"/>
            <a:ext cx="1260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(</a:t>
            </a:r>
            <a:r>
              <a:rPr lang="en-US" sz="1600" b="1" dirty="0" err="1" smtClean="0"/>
              <a:t>kait</a:t>
            </a:r>
            <a:r>
              <a:rPr lang="en-US" sz="1600" b="1" dirty="0" smtClean="0"/>
              <a:t>)</a:t>
            </a:r>
            <a:endParaRPr lang="en-US" sz="1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1558406" y="4919246"/>
            <a:ext cx="1260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(</a:t>
            </a:r>
            <a:r>
              <a:rPr lang="en-US" sz="1600" b="1" dirty="0" err="1" smtClean="0"/>
              <a:t>tuhng</a:t>
            </a:r>
            <a:r>
              <a:rPr lang="en-US" sz="1600" b="1" dirty="0" smtClean="0"/>
              <a:t>)</a:t>
            </a:r>
            <a:endParaRPr lang="en-US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3311006" y="4646182"/>
            <a:ext cx="1260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(</a:t>
            </a:r>
            <a:r>
              <a:rPr lang="en-US" sz="1600" b="1" dirty="0" err="1" smtClean="0"/>
              <a:t>ch-nuhl</a:t>
            </a:r>
            <a:r>
              <a:rPr lang="en-US" sz="1600" b="1" dirty="0" smtClean="0"/>
              <a:t>)</a:t>
            </a:r>
            <a:endParaRPr lang="en-US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5139806" y="2246255"/>
            <a:ext cx="1260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(</a:t>
            </a:r>
            <a:r>
              <a:rPr lang="en-US" sz="1600" b="1" dirty="0" err="1" smtClean="0"/>
              <a:t>geij</a:t>
            </a:r>
            <a:r>
              <a:rPr lang="en-US" sz="1600" b="1" dirty="0" smtClean="0"/>
              <a:t>)</a:t>
            </a:r>
            <a:endParaRPr lang="en-US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5520806" y="4559792"/>
            <a:ext cx="1260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(</a:t>
            </a:r>
            <a:r>
              <a:rPr lang="en-US" sz="1600" b="1" dirty="0" err="1" smtClean="0"/>
              <a:t>zhan-ra</a:t>
            </a:r>
            <a:r>
              <a:rPr lang="en-US" sz="1600" b="1" dirty="0" smtClean="0"/>
              <a:t>)</a:t>
            </a:r>
            <a:endParaRPr lang="en-US" sz="16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7395672" y="2925967"/>
            <a:ext cx="1527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(in-</a:t>
            </a:r>
            <a:r>
              <a:rPr lang="en-US" sz="1600" b="1" dirty="0" err="1" smtClean="0"/>
              <a:t>vuh</a:t>
            </a:r>
            <a:r>
              <a:rPr lang="en-US" sz="1600" b="1" dirty="0" smtClean="0"/>
              <a:t>-</a:t>
            </a:r>
            <a:r>
              <a:rPr lang="en-US" sz="1600" b="1" dirty="0" err="1" smtClean="0"/>
              <a:t>tei-shn</a:t>
            </a:r>
            <a:r>
              <a:rPr lang="en-US" sz="1600" b="1" dirty="0" smtClean="0"/>
              <a:t>)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23717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9" grpId="0"/>
      <p:bldP spid="40" grpId="0"/>
      <p:bldP spid="41" grpId="0"/>
      <p:bldP spid="42" grpId="0"/>
      <p:bldP spid="43" grpId="0"/>
      <p:bldP spid="44" grpId="0"/>
      <p:bldP spid="4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" y="-9144"/>
            <a:ext cx="9134856" cy="6870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19"/>
          <p:cNvSpPr txBox="1"/>
          <p:nvPr/>
        </p:nvSpPr>
        <p:spPr>
          <a:xfrm>
            <a:off x="0" y="304800"/>
            <a:ext cx="8229600" cy="15240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800" b="1" dirty="0">
                <a:effectLst/>
                <a:latin typeface="Times New Roman"/>
                <a:ea typeface="Calibri"/>
                <a:cs typeface="Times New Roman"/>
              </a:rPr>
              <a:t>3. Mouth Position- </a:t>
            </a:r>
            <a:r>
              <a:rPr lang="en-US" sz="2800" dirty="0">
                <a:effectLst/>
                <a:latin typeface="Times New Roman"/>
                <a:ea typeface="Calibri"/>
                <a:cs typeface="Times New Roman"/>
              </a:rPr>
              <a:t>the shape of mouth when pronouncing a </a:t>
            </a:r>
            <a:r>
              <a:rPr lang="en-US" sz="2800" dirty="0" smtClean="0">
                <a:effectLst/>
                <a:latin typeface="Times New Roman"/>
                <a:ea typeface="Calibri"/>
                <a:cs typeface="Times New Roman"/>
              </a:rPr>
              <a:t>word.</a:t>
            </a:r>
            <a:endParaRPr lang="en-US" sz="2400" dirty="0"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8" b="98597" l="9916" r="89662">
                        <a14:foregroundMark x1="46624" y1="52679" x2="46624" y2="52679"/>
                        <a14:foregroundMark x1="46624" y1="52679" x2="57384" y2="59056"/>
                        <a14:foregroundMark x1="51266" y1="49235" x2="56751" y2="53827"/>
                        <a14:foregroundMark x1="44093" y1="93112" x2="44093" y2="93112"/>
                        <a14:foregroundMark x1="60338" y1="91837" x2="60338" y2="918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1274" y="2717800"/>
            <a:ext cx="2678274" cy="421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38800" y="2504578"/>
            <a:ext cx="3886200" cy="4823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185" b="98726" l="9746" r="898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895" y="2819400"/>
            <a:ext cx="2982031" cy="3967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381000" y="1962150"/>
            <a:ext cx="1464468" cy="755650"/>
            <a:chOff x="381000" y="1962150"/>
            <a:chExt cx="1464468" cy="755650"/>
          </a:xfrm>
        </p:grpSpPr>
        <p:sp>
          <p:nvSpPr>
            <p:cNvPr id="2" name="Rounded Rectangular Callout 1"/>
            <p:cNvSpPr/>
            <p:nvPr/>
          </p:nvSpPr>
          <p:spPr>
            <a:xfrm>
              <a:off x="381000" y="2071370"/>
              <a:ext cx="1464468" cy="646430"/>
            </a:xfrm>
            <a:prstGeom prst="wedgeRoundRectCallout">
              <a:avLst>
                <a:gd name="adj1" fmla="val -6288"/>
                <a:gd name="adj2" fmla="val 83026"/>
                <a:gd name="adj3" fmla="val 1666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 Box 20"/>
            <p:cNvSpPr txBox="1"/>
            <p:nvPr/>
          </p:nvSpPr>
          <p:spPr>
            <a:xfrm>
              <a:off x="592931" y="1962150"/>
              <a:ext cx="1252537" cy="32385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2800" b="1" dirty="0">
                  <a:effectLst/>
                  <a:latin typeface="Times New Roman"/>
                  <a:ea typeface="Calibri"/>
                  <a:cs typeface="Times New Roman"/>
                </a:rPr>
                <a:t>Oven</a:t>
              </a:r>
              <a:endParaRPr lang="en-US" sz="2400" dirty="0">
                <a:effectLst/>
                <a:latin typeface="Calibri"/>
                <a:ea typeface="Calibri"/>
                <a:cs typeface="Times New Roman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151107" y="2133600"/>
            <a:ext cx="1464468" cy="791845"/>
            <a:chOff x="2362200" y="1457072"/>
            <a:chExt cx="1464468" cy="791845"/>
          </a:xfrm>
        </p:grpSpPr>
        <p:sp>
          <p:nvSpPr>
            <p:cNvPr id="12" name="Rounded Rectangular Callout 11"/>
            <p:cNvSpPr/>
            <p:nvPr/>
          </p:nvSpPr>
          <p:spPr>
            <a:xfrm>
              <a:off x="2362200" y="1602487"/>
              <a:ext cx="1464468" cy="646430"/>
            </a:xfrm>
            <a:prstGeom prst="wedgeRoundRectCallout">
              <a:avLst>
                <a:gd name="adj1" fmla="val -6288"/>
                <a:gd name="adj2" fmla="val 83026"/>
                <a:gd name="adj3" fmla="val 1666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 Box 21"/>
            <p:cNvSpPr txBox="1"/>
            <p:nvPr/>
          </p:nvSpPr>
          <p:spPr>
            <a:xfrm>
              <a:off x="2581275" y="1457072"/>
              <a:ext cx="1026317" cy="5334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2800" b="1" dirty="0">
                  <a:effectLst/>
                  <a:latin typeface="Times New Roman"/>
                  <a:ea typeface="Calibri"/>
                  <a:cs typeface="Times New Roman"/>
                </a:rPr>
                <a:t>Love</a:t>
              </a:r>
              <a:endParaRPr lang="en-US" sz="2400" dirty="0">
                <a:effectLst/>
                <a:latin typeface="Calibri"/>
                <a:ea typeface="Calibri"/>
                <a:cs typeface="Times New Roman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629400" y="1772988"/>
            <a:ext cx="1464468" cy="783522"/>
            <a:chOff x="3993356" y="3291908"/>
            <a:chExt cx="1464468" cy="783522"/>
          </a:xfrm>
        </p:grpSpPr>
        <p:sp>
          <p:nvSpPr>
            <p:cNvPr id="13" name="Rounded Rectangular Callout 12"/>
            <p:cNvSpPr/>
            <p:nvPr/>
          </p:nvSpPr>
          <p:spPr>
            <a:xfrm>
              <a:off x="3993356" y="3429000"/>
              <a:ext cx="1464468" cy="646430"/>
            </a:xfrm>
            <a:prstGeom prst="wedgeRoundRectCallout">
              <a:avLst>
                <a:gd name="adj1" fmla="val -13573"/>
                <a:gd name="adj2" fmla="val 127820"/>
                <a:gd name="adj3" fmla="val 1666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 Box 22"/>
            <p:cNvSpPr txBox="1"/>
            <p:nvPr/>
          </p:nvSpPr>
          <p:spPr>
            <a:xfrm>
              <a:off x="4102893" y="3291908"/>
              <a:ext cx="1354931" cy="4368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2800" b="1" dirty="0">
                  <a:effectLst/>
                  <a:latin typeface="Times New Roman"/>
                  <a:ea typeface="Calibri"/>
                  <a:cs typeface="Times New Roman"/>
                </a:rPr>
                <a:t>Cheese</a:t>
              </a:r>
              <a:endParaRPr lang="en-US" sz="2400" dirty="0">
                <a:effectLst/>
                <a:latin typeface="Calibri"/>
                <a:ea typeface="Calibri"/>
                <a:cs typeface="Times New Roman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626268" y="23622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(Uh-</a:t>
            </a:r>
            <a:r>
              <a:rPr lang="en-US" b="1" dirty="0" err="1" smtClean="0"/>
              <a:t>vn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429000" y="257329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(</a:t>
            </a:r>
            <a:r>
              <a:rPr lang="en-US" b="1" dirty="0" err="1" smtClean="0"/>
              <a:t>luhv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7010400" y="2203966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(</a:t>
            </a:r>
            <a:r>
              <a:rPr lang="en-US" b="1" dirty="0" err="1" smtClean="0"/>
              <a:t>Cheez</a:t>
            </a:r>
            <a:r>
              <a:rPr lang="en-US" b="1" dirty="0" smtClean="0"/>
              <a:t>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02930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" y="-9144"/>
            <a:ext cx="9134856" cy="6870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Box 26"/>
          <p:cNvSpPr txBox="1"/>
          <p:nvPr/>
        </p:nvSpPr>
        <p:spPr>
          <a:xfrm>
            <a:off x="-3544" y="457200"/>
            <a:ext cx="8763000" cy="21336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800" b="1" dirty="0">
                <a:effectLst/>
                <a:latin typeface="Times New Roman"/>
                <a:ea typeface="Calibri"/>
                <a:cs typeface="Times New Roman"/>
              </a:rPr>
              <a:t>4. Intonation- </a:t>
            </a:r>
            <a:r>
              <a:rPr lang="en-US" sz="2800" dirty="0">
                <a:effectLst/>
                <a:latin typeface="Times New Roman"/>
                <a:ea typeface="Calibri"/>
                <a:cs typeface="Times New Roman"/>
              </a:rPr>
              <a:t>is about rising and falling intonation.</a:t>
            </a:r>
            <a:endParaRPr lang="en-US" sz="2800" dirty="0">
              <a:effectLst/>
              <a:latin typeface="Calibri"/>
              <a:ea typeface="Calibri"/>
              <a:cs typeface="Times New Roman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800" b="1" dirty="0">
                <a:effectLst/>
                <a:latin typeface="Times New Roman"/>
                <a:ea typeface="Calibri"/>
                <a:cs typeface="Times New Roman"/>
              </a:rPr>
              <a:t>5. Linking- </a:t>
            </a:r>
            <a:r>
              <a:rPr lang="en-US" sz="2800" dirty="0">
                <a:effectLst/>
                <a:latin typeface="Times New Roman"/>
                <a:ea typeface="Calibri"/>
                <a:cs typeface="Times New Roman"/>
              </a:rPr>
              <a:t>is about connecting or joining words to create a sentence.</a:t>
            </a:r>
            <a:endParaRPr lang="en-US" sz="2800" dirty="0">
              <a:effectLst/>
              <a:latin typeface="Calibri"/>
              <a:ea typeface="Calibri"/>
              <a:cs typeface="Times New Roman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800" dirty="0">
                <a:effectLst/>
                <a:latin typeface="Times New Roman"/>
                <a:ea typeface="Calibri"/>
                <a:cs typeface="Times New Roman"/>
              </a:rPr>
              <a:t> </a:t>
            </a:r>
            <a:endParaRPr lang="en-US" sz="2800" dirty="0"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32" b="99301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45" y="2971800"/>
            <a:ext cx="1831687" cy="3679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25" b="9925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037" y="3106627"/>
            <a:ext cx="2043347" cy="3634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1863584" y="2362200"/>
            <a:ext cx="4718050" cy="1073150"/>
            <a:chOff x="1863584" y="2362200"/>
            <a:chExt cx="4718050" cy="1073150"/>
          </a:xfrm>
        </p:grpSpPr>
        <p:sp>
          <p:nvSpPr>
            <p:cNvPr id="8" name="Rounded Rectangular Callout 7"/>
            <p:cNvSpPr/>
            <p:nvPr/>
          </p:nvSpPr>
          <p:spPr>
            <a:xfrm>
              <a:off x="1863584" y="2749550"/>
              <a:ext cx="4572000" cy="685800"/>
            </a:xfrm>
            <a:prstGeom prst="wedgeRoundRectCallout">
              <a:avLst>
                <a:gd name="adj1" fmla="val -64040"/>
                <a:gd name="adj2" fmla="val 39245"/>
                <a:gd name="adj3" fmla="val 1666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 Box 27"/>
            <p:cNvSpPr txBox="1"/>
            <p:nvPr/>
          </p:nvSpPr>
          <p:spPr>
            <a:xfrm>
              <a:off x="1863584" y="2362200"/>
              <a:ext cx="4718050" cy="6096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2000" b="1" dirty="0">
                  <a:effectLst/>
                  <a:latin typeface="Times New Roman"/>
                  <a:ea typeface="Calibri"/>
                  <a:cs typeface="Times New Roman"/>
                </a:rPr>
                <a:t> </a:t>
              </a:r>
              <a:endParaRPr lang="en-US" sz="2000" dirty="0">
                <a:effectLst/>
                <a:latin typeface="Calibri"/>
                <a:ea typeface="Calibri"/>
                <a:cs typeface="Times New Roman"/>
              </a:endParaRPr>
            </a:p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2000" b="1" dirty="0">
                  <a:effectLst/>
                  <a:latin typeface="Times New Roman"/>
                  <a:ea typeface="Calibri"/>
                  <a:cs typeface="Times New Roman"/>
                </a:rPr>
                <a:t>Do you want me to call Hannah or Rica?</a:t>
              </a:r>
              <a:endParaRPr lang="en-US" sz="2000" dirty="0">
                <a:effectLst/>
                <a:latin typeface="Calibri"/>
                <a:ea typeface="Calibri"/>
                <a:cs typeface="Times New Roman"/>
              </a:endParaRPr>
            </a:p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2000" b="1" dirty="0">
                  <a:effectLst/>
                  <a:latin typeface="Times New Roman"/>
                  <a:ea typeface="Calibri"/>
                  <a:cs typeface="Times New Roman"/>
                </a:rPr>
                <a:t> </a:t>
              </a:r>
              <a:endParaRPr lang="en-US" sz="2000" dirty="0">
                <a:effectLst/>
                <a:latin typeface="Calibri"/>
                <a:ea typeface="Calibri"/>
                <a:cs typeface="Times New Roman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800600" y="2819400"/>
              <a:ext cx="381000" cy="1524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5791200" y="2825750"/>
              <a:ext cx="381000" cy="6985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014538" y="3289300"/>
            <a:ext cx="3048000" cy="1041400"/>
            <a:chOff x="5029200" y="3454400"/>
            <a:chExt cx="3048000" cy="1041400"/>
          </a:xfrm>
        </p:grpSpPr>
        <p:sp>
          <p:nvSpPr>
            <p:cNvPr id="10" name="Rounded Rectangular Callout 9"/>
            <p:cNvSpPr/>
            <p:nvPr/>
          </p:nvSpPr>
          <p:spPr>
            <a:xfrm>
              <a:off x="5029200" y="3810000"/>
              <a:ext cx="2514600" cy="685800"/>
            </a:xfrm>
            <a:prstGeom prst="wedgeRoundRectCallout">
              <a:avLst>
                <a:gd name="adj1" fmla="val 67624"/>
                <a:gd name="adj2" fmla="val -80364"/>
                <a:gd name="adj3" fmla="val 1666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 Box 28"/>
            <p:cNvSpPr txBox="1"/>
            <p:nvPr/>
          </p:nvSpPr>
          <p:spPr>
            <a:xfrm>
              <a:off x="5029200" y="3454400"/>
              <a:ext cx="3048000" cy="7112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2000" b="1" dirty="0">
                  <a:effectLst/>
                  <a:latin typeface="Times New Roman"/>
                  <a:ea typeface="Calibri"/>
                  <a:cs typeface="Times New Roman"/>
                </a:rPr>
                <a:t> </a:t>
              </a:r>
              <a:endParaRPr lang="en-US" sz="2000" dirty="0">
                <a:effectLst/>
                <a:latin typeface="Calibri"/>
                <a:ea typeface="Calibri"/>
                <a:cs typeface="Times New Roman"/>
              </a:endParaRPr>
            </a:p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2000" b="1" dirty="0">
                  <a:effectLst/>
                  <a:latin typeface="Times New Roman"/>
                  <a:ea typeface="Calibri"/>
                  <a:cs typeface="Times New Roman"/>
                </a:rPr>
                <a:t>Where do you live?</a:t>
              </a:r>
              <a:endParaRPr lang="en-US" sz="2000" dirty="0">
                <a:effectLst/>
                <a:latin typeface="Calibri"/>
                <a:ea typeface="Calibri"/>
                <a:cs typeface="Times New Roman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6781800" y="3810000"/>
              <a:ext cx="381000" cy="17964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1567314" y="3543421"/>
            <a:ext cx="3048000" cy="1041400"/>
            <a:chOff x="5029200" y="3454400"/>
            <a:chExt cx="3048000" cy="1041400"/>
          </a:xfrm>
        </p:grpSpPr>
        <p:sp>
          <p:nvSpPr>
            <p:cNvPr id="20" name="Rounded Rectangular Callout 19"/>
            <p:cNvSpPr/>
            <p:nvPr/>
          </p:nvSpPr>
          <p:spPr>
            <a:xfrm>
              <a:off x="5029200" y="3810000"/>
              <a:ext cx="2514600" cy="685800"/>
            </a:xfrm>
            <a:prstGeom prst="wedgeRoundRectCallout">
              <a:avLst>
                <a:gd name="adj1" fmla="val -62520"/>
                <a:gd name="adj2" fmla="val -91591"/>
                <a:gd name="adj3" fmla="val 1666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 Box 28"/>
            <p:cNvSpPr txBox="1"/>
            <p:nvPr/>
          </p:nvSpPr>
          <p:spPr>
            <a:xfrm>
              <a:off x="5029200" y="3454400"/>
              <a:ext cx="3048000" cy="7112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2000" b="1" dirty="0">
                  <a:effectLst/>
                  <a:latin typeface="Times New Roman"/>
                  <a:ea typeface="Calibri"/>
                  <a:cs typeface="Times New Roman"/>
                </a:rPr>
                <a:t> </a:t>
              </a:r>
              <a:endParaRPr lang="en-US" sz="2000" dirty="0">
                <a:effectLst/>
                <a:latin typeface="Calibri"/>
                <a:ea typeface="Calibri"/>
                <a:cs typeface="Times New Roman"/>
              </a:endParaRPr>
            </a:p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2000" b="1" dirty="0" smtClean="0">
                  <a:latin typeface="Times New Roman"/>
                  <a:ea typeface="Calibri"/>
                  <a:cs typeface="Times New Roman"/>
                </a:rPr>
                <a:t>I come to see you!</a:t>
              </a:r>
              <a:endParaRPr lang="en-US" sz="2000" dirty="0">
                <a:effectLst/>
                <a:latin typeface="Calibri"/>
                <a:ea typeface="Calibri"/>
                <a:cs typeface="Times New Roman"/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V="1">
              <a:off x="6781800" y="3810000"/>
              <a:ext cx="381000" cy="17964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4648778" y="4576762"/>
            <a:ext cx="3048000" cy="801023"/>
            <a:chOff x="4648778" y="4576762"/>
            <a:chExt cx="3048000" cy="801023"/>
          </a:xfrm>
        </p:grpSpPr>
        <p:grpSp>
          <p:nvGrpSpPr>
            <p:cNvPr id="23" name="Group 22"/>
            <p:cNvGrpSpPr/>
            <p:nvPr/>
          </p:nvGrpSpPr>
          <p:grpSpPr>
            <a:xfrm>
              <a:off x="4648778" y="4576762"/>
              <a:ext cx="3048000" cy="801023"/>
              <a:chOff x="5029200" y="3810000"/>
              <a:chExt cx="3048000" cy="801023"/>
            </a:xfrm>
          </p:grpSpPr>
          <p:sp>
            <p:nvSpPr>
              <p:cNvPr id="24" name="Rounded Rectangular Callout 23"/>
              <p:cNvSpPr/>
              <p:nvPr/>
            </p:nvSpPr>
            <p:spPr>
              <a:xfrm>
                <a:off x="5029200" y="3810000"/>
                <a:ext cx="2666422" cy="685800"/>
              </a:xfrm>
              <a:prstGeom prst="wedgeRoundRectCallout">
                <a:avLst>
                  <a:gd name="adj1" fmla="val 77194"/>
                  <a:gd name="adj2" fmla="val -74750"/>
                  <a:gd name="adj3" fmla="val 16667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 Box 28"/>
              <p:cNvSpPr txBox="1"/>
              <p:nvPr/>
            </p:nvSpPr>
            <p:spPr>
              <a:xfrm>
                <a:off x="5029200" y="3899823"/>
                <a:ext cx="3048000" cy="71120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2000" b="1" dirty="0" smtClean="0">
                    <a:latin typeface="Times New Roman"/>
                    <a:ea typeface="Calibri"/>
                    <a:cs typeface="Times New Roman"/>
                  </a:rPr>
                  <a:t>I hope you don’t mind.</a:t>
                </a:r>
                <a:endParaRPr lang="en-US" sz="2000" dirty="0">
                  <a:effectLst/>
                  <a:latin typeface="Calibri"/>
                  <a:ea typeface="Calibri"/>
                  <a:cs typeface="Times New Roman"/>
                </a:endParaRPr>
              </a:p>
            </p:txBody>
          </p:sp>
          <p:cxnSp>
            <p:nvCxnSpPr>
              <p:cNvPr id="26" name="Straight Arrow Connector 25"/>
              <p:cNvCxnSpPr/>
              <p:nvPr/>
            </p:nvCxnSpPr>
            <p:spPr>
              <a:xfrm flipV="1">
                <a:off x="5371522" y="3865006"/>
                <a:ext cx="381000" cy="17964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Arrow Connector 30"/>
            <p:cNvCxnSpPr/>
            <p:nvPr/>
          </p:nvCxnSpPr>
          <p:spPr>
            <a:xfrm>
              <a:off x="6591228" y="4658142"/>
              <a:ext cx="422757" cy="11070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139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" y="-9144"/>
            <a:ext cx="9134856" cy="6870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Box 35"/>
          <p:cNvSpPr txBox="1"/>
          <p:nvPr/>
        </p:nvSpPr>
        <p:spPr>
          <a:xfrm>
            <a:off x="0" y="457200"/>
            <a:ext cx="8686800" cy="19812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800" b="1" dirty="0">
                <a:effectLst/>
                <a:latin typeface="Times New Roman"/>
                <a:ea typeface="Calibri"/>
                <a:cs typeface="Times New Roman"/>
              </a:rPr>
              <a:t>6. Vowel Length- </a:t>
            </a:r>
            <a:r>
              <a:rPr lang="en-US" sz="2800" dirty="0">
                <a:effectLst/>
                <a:latin typeface="Times New Roman"/>
                <a:ea typeface="Calibri"/>
                <a:cs typeface="Times New Roman"/>
              </a:rPr>
              <a:t>In linguistics, vowel length is the perceived length of a vowel sound: The corresponding physical measurement is duration.</a:t>
            </a:r>
            <a:endParaRPr lang="en-US" sz="2400" dirty="0"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100000" l="968" r="100000">
                        <a14:foregroundMark x1="42903" y1="68000" x2="58387" y2="86000"/>
                        <a14:foregroundMark x1="68871" y1="68000" x2="75161" y2="78000"/>
                        <a14:foregroundMark x1="32419" y1="72556" x2="32097" y2="98111"/>
                        <a14:foregroundMark x1="81613" y1="74444" x2="89677" y2="97889"/>
                        <a14:foregroundMark x1="91613" y1="88444" x2="91613" y2="88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133" y="2438400"/>
            <a:ext cx="2887133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2209800" y="2590800"/>
            <a:ext cx="7239000" cy="1562100"/>
            <a:chOff x="2209800" y="2590800"/>
            <a:chExt cx="7239000" cy="1562100"/>
          </a:xfrm>
        </p:grpSpPr>
        <p:sp>
          <p:nvSpPr>
            <p:cNvPr id="7" name="Cloud Callout 6"/>
            <p:cNvSpPr/>
            <p:nvPr/>
          </p:nvSpPr>
          <p:spPr>
            <a:xfrm>
              <a:off x="2209800" y="2590800"/>
              <a:ext cx="6705600" cy="1562100"/>
            </a:xfrm>
            <a:prstGeom prst="cloudCallout">
              <a:avLst>
                <a:gd name="adj1" fmla="val -47729"/>
                <a:gd name="adj2" fmla="val 68802"/>
              </a:avLst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 Box 36"/>
            <p:cNvSpPr txBox="1"/>
            <p:nvPr/>
          </p:nvSpPr>
          <p:spPr>
            <a:xfrm>
              <a:off x="2971800" y="2735226"/>
              <a:ext cx="6477000" cy="129540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2000" b="1" dirty="0">
                  <a:solidFill>
                    <a:schemeClr val="bg1"/>
                  </a:solidFill>
                  <a:effectLst/>
                  <a:latin typeface="Times New Roman"/>
                  <a:ea typeface="Calibri"/>
                  <a:cs typeface="Times New Roman"/>
                </a:rPr>
                <a:t>Long Vowel example:  </a:t>
              </a:r>
              <a:r>
                <a:rPr lang="en-US" sz="2000" dirty="0">
                  <a:solidFill>
                    <a:schemeClr val="bg1"/>
                  </a:solidFill>
                  <a:effectLst/>
                  <a:latin typeface="Times New Roman"/>
                  <a:ea typeface="Calibri"/>
                  <a:cs typeface="Times New Roman"/>
                </a:rPr>
                <a:t>Sixteen, Zoo, Food, Seat.</a:t>
              </a:r>
              <a:endParaRPr lang="en-US" sz="2000" dirty="0">
                <a:solidFill>
                  <a:schemeClr val="bg1"/>
                </a:solidFill>
                <a:effectLst/>
                <a:latin typeface="Calibri"/>
                <a:ea typeface="Calibri"/>
                <a:cs typeface="Times New Roman"/>
              </a:endParaRPr>
            </a:p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2000" b="1" dirty="0">
                  <a:solidFill>
                    <a:schemeClr val="bg1"/>
                  </a:solidFill>
                  <a:effectLst/>
                  <a:latin typeface="Times New Roman"/>
                  <a:ea typeface="Calibri"/>
                  <a:cs typeface="Times New Roman"/>
                </a:rPr>
                <a:t>Short Vowel example: </a:t>
              </a:r>
              <a:r>
                <a:rPr lang="en-US" sz="2000" dirty="0">
                  <a:solidFill>
                    <a:schemeClr val="bg1"/>
                  </a:solidFill>
                  <a:effectLst/>
                  <a:latin typeface="Times New Roman"/>
                  <a:ea typeface="Calibri"/>
                  <a:cs typeface="Times New Roman"/>
                </a:rPr>
                <a:t>Six, Lad, Sun, </a:t>
              </a:r>
              <a:r>
                <a:rPr lang="en-US" sz="2000" dirty="0" smtClean="0">
                  <a:solidFill>
                    <a:schemeClr val="bg1"/>
                  </a:solidFill>
                  <a:effectLst/>
                  <a:latin typeface="Times New Roman"/>
                  <a:ea typeface="Calibri"/>
                  <a:cs typeface="Times New Roman"/>
                </a:rPr>
                <a:t>Pick.</a:t>
              </a:r>
              <a:endParaRPr lang="en-US" sz="2000" dirty="0">
                <a:solidFill>
                  <a:schemeClr val="bg1"/>
                </a:solidFill>
                <a:effectLst/>
                <a:latin typeface="Calibri"/>
                <a:ea typeface="Calibri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459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" y="-9144"/>
            <a:ext cx="9134856" cy="6870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Box 37"/>
          <p:cNvSpPr txBox="1"/>
          <p:nvPr/>
        </p:nvSpPr>
        <p:spPr>
          <a:xfrm>
            <a:off x="0" y="304800"/>
            <a:ext cx="8534400" cy="20574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800" b="1" dirty="0">
                <a:effectLst/>
                <a:latin typeface="Times New Roman"/>
                <a:ea typeface="Calibri"/>
                <a:cs typeface="Times New Roman"/>
              </a:rPr>
              <a:t>7. Syllables- 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This is a unit of pronunciation having one vowel sound, with or without surrounding consonants, forming the whole or a part of a word.</a:t>
            </a:r>
            <a:endParaRPr lang="en-US" sz="2800" dirty="0">
              <a:effectLst/>
              <a:latin typeface="Calibri"/>
              <a:ea typeface="Calibri"/>
              <a:cs typeface="Times New Roman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800" dirty="0">
                <a:effectLst/>
                <a:latin typeface="Times New Roman"/>
                <a:ea typeface="Calibri"/>
                <a:cs typeface="Times New Roman"/>
              </a:rPr>
              <a:t> </a:t>
            </a:r>
            <a:endParaRPr lang="en-US" sz="2800" dirty="0">
              <a:effectLst/>
              <a:latin typeface="Calibri"/>
              <a:ea typeface="Calibri"/>
              <a:cs typeface="Times New Roman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-750893" y="6704336"/>
            <a:ext cx="2517670" cy="2216135"/>
            <a:chOff x="0" y="4740438"/>
            <a:chExt cx="2517670" cy="2216135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9604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740438"/>
              <a:ext cx="2517670" cy="2216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852377" y="5102005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Ready</a:t>
              </a:r>
              <a:endParaRPr lang="en-US" b="1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88338" y="6796334"/>
            <a:ext cx="2517670" cy="2216135"/>
            <a:chOff x="1294926" y="4727353"/>
            <a:chExt cx="2517670" cy="2216135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9604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4926" y="4727353"/>
              <a:ext cx="2517670" cy="2216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1981200" y="5093145"/>
              <a:ext cx="13562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University</a:t>
              </a:r>
              <a:endParaRPr lang="en-US" b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195565" y="6781800"/>
            <a:ext cx="2517670" cy="2216135"/>
            <a:chOff x="2718566" y="4756387"/>
            <a:chExt cx="2517670" cy="2216135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9604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8566" y="4756387"/>
              <a:ext cx="2517670" cy="2216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3697922" y="5093145"/>
              <a:ext cx="1138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Cat</a:t>
              </a:r>
              <a:endParaRPr lang="en-US" b="1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730730" y="6838594"/>
            <a:ext cx="2517670" cy="2216135"/>
            <a:chOff x="4125965" y="4744581"/>
            <a:chExt cx="2517670" cy="2216135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9604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5965" y="4744581"/>
              <a:ext cx="2517670" cy="2216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5029200" y="5079486"/>
              <a:ext cx="1138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Table</a:t>
              </a:r>
              <a:endParaRPr lang="en-US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268852" y="6858000"/>
            <a:ext cx="2517670" cy="2216135"/>
            <a:chOff x="5791200" y="4710911"/>
            <a:chExt cx="2517670" cy="221613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9604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1200" y="4710911"/>
              <a:ext cx="2517670" cy="2216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6643634" y="5079486"/>
              <a:ext cx="1138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Human</a:t>
              </a:r>
              <a:endParaRPr lang="en-US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89147" y="2507659"/>
            <a:ext cx="2916053" cy="1134140"/>
            <a:chOff x="589147" y="2507659"/>
            <a:chExt cx="2916053" cy="1134140"/>
          </a:xfrm>
        </p:grpSpPr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17" b="100000" l="0" r="100000">
                          <a14:backgroundMark x1="12553" y1="8425" x2="12553" y2="84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147" y="2507659"/>
              <a:ext cx="2916053" cy="11341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Text Box 38"/>
            <p:cNvSpPr txBox="1"/>
            <p:nvPr/>
          </p:nvSpPr>
          <p:spPr>
            <a:xfrm>
              <a:off x="1005773" y="2867542"/>
              <a:ext cx="2082800" cy="393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1600" b="1" dirty="0">
                  <a:effectLst/>
                  <a:latin typeface="Times New Roman"/>
                  <a:ea typeface="Calibri"/>
                  <a:cs typeface="Times New Roman"/>
                </a:rPr>
                <a:t>Beautiful- 3 syllables</a:t>
              </a:r>
              <a:endParaRPr lang="en-US" sz="1600" dirty="0">
                <a:effectLst/>
                <a:latin typeface="Calibri"/>
                <a:ea typeface="Calibri"/>
                <a:cs typeface="Times New Roman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680983" y="2497322"/>
            <a:ext cx="2960103" cy="1134140"/>
            <a:chOff x="4680983" y="2497322"/>
            <a:chExt cx="2960103" cy="1134140"/>
          </a:xfrm>
        </p:grpSpPr>
        <p:pic>
          <p:nvPicPr>
            <p:cNvPr id="26" name="Picture 4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17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0983" y="2497322"/>
              <a:ext cx="2960103" cy="11341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 Box 39"/>
            <p:cNvSpPr txBox="1"/>
            <p:nvPr/>
          </p:nvSpPr>
          <p:spPr>
            <a:xfrm>
              <a:off x="5268852" y="2743200"/>
              <a:ext cx="1973949" cy="393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1600" b="1" dirty="0">
                  <a:effectLst/>
                  <a:latin typeface="Times New Roman"/>
                  <a:ea typeface="Calibri"/>
                  <a:cs typeface="Times New Roman"/>
                </a:rPr>
                <a:t>Universe- 3 syllables</a:t>
              </a:r>
              <a:endParaRPr lang="en-US" sz="1400" dirty="0">
                <a:effectLst/>
                <a:latin typeface="Calibri"/>
                <a:ea typeface="Calibri"/>
                <a:cs typeface="Times New Roman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842962" y="6838594"/>
            <a:ext cx="3063037" cy="2216135"/>
            <a:chOff x="5791199" y="4710911"/>
            <a:chExt cx="3063037" cy="2216135"/>
          </a:xfrm>
        </p:grpSpPr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9604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1199" y="4710911"/>
              <a:ext cx="3063037" cy="2216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6492037" y="5079486"/>
              <a:ext cx="17525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O</a:t>
              </a:r>
              <a:r>
                <a:rPr lang="en-US" b="1" dirty="0" smtClean="0"/>
                <a:t>nomatopoeia</a:t>
              </a:r>
              <a:endParaRPr lang="en-US" b="1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992286" y="4872408"/>
            <a:ext cx="5168571" cy="2190394"/>
            <a:chOff x="1774160" y="3780312"/>
            <a:chExt cx="5168571" cy="2190394"/>
          </a:xfrm>
        </p:grpSpPr>
        <p:sp>
          <p:nvSpPr>
            <p:cNvPr id="32" name="TextBox 31"/>
            <p:cNvSpPr txBox="1"/>
            <p:nvPr/>
          </p:nvSpPr>
          <p:spPr>
            <a:xfrm>
              <a:off x="2152742" y="5105400"/>
              <a:ext cx="44585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ea typeface="Tahoma" pitchFamily="34" charset="0"/>
                  <a:cs typeface="Times New Roman" pitchFamily="18" charset="0"/>
                </a:rPr>
                <a:t>Antidisestablishmentarianism</a:t>
              </a:r>
              <a:endParaRPr lang="en-US" sz="2400" b="1" dirty="0">
                <a:latin typeface="Times New Roman" pitchFamily="18" charset="0"/>
                <a:ea typeface="Tahoma" pitchFamily="34" charset="0"/>
                <a:cs typeface="Times New Roman" pitchFamily="18" charset="0"/>
              </a:endParaRPr>
            </a:p>
          </p:txBody>
        </p:sp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556" b="90000" l="0" r="97800">
                          <a14:foregroundMark x1="61194" y1="4142" x2="69510" y2="33728"/>
                          <a14:backgroundMark x1="1800" y1="10000" x2="1800" y2="1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4160" y="3780312"/>
              <a:ext cx="5168571" cy="21903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2089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22222E-6 C -0.00503 -0.00208 -0.00798 -0.0044 -0.01163 -0.00926 C -0.01284 -0.01482 -0.01562 -0.0162 -0.01736 -0.02153 C -0.0184 -0.02454 -0.01979 -0.03079 -0.01979 -0.03079 C -0.01944 -0.03658 -0.01962 -0.04236 -0.01857 -0.04792 C -0.01823 -0.04931 -0.01666 -0.04977 -0.01614 -0.05116 C -0.01545 -0.05255 -0.0158 -0.0544 -0.0151 -0.05579 C -0.01302 -0.06019 -0.00746 -0.06435 -0.00451 -0.06806 C -0.00486 -0.07477 -0.00468 -0.08171 -0.00573 -0.0882 C -0.0059 -0.08958 -0.00764 -0.09005 -0.00816 -0.09144 C -0.00885 -0.09283 -0.0085 -0.09468 -0.0092 -0.09607 C -0.0118 -0.10185 -0.01562 -0.10625 -0.01736 -0.11296 C -0.01649 -0.12986 -0.01875 -0.13935 -0.00694 -0.14398 C -0.00034 -0.15278 -0.0092 -0.14213 -0.00104 -0.14861 C 0.00104 -0.15023 0.00261 -0.15301 0.00469 -0.15486 C 0.00712 -0.15949 0.0092 -0.16227 0.01059 -0.16736 C 0.00973 -0.18519 0.01285 -0.1963 8.33333E-7 -0.20139 C -0.01337 -0.2206 -0.04097 -0.22384 -0.0592 -0.23241 C -0.06215 -0.23634 -0.06475 -0.23681 -0.06857 -0.23866 C -0.07083 -0.24167 -0.07326 -0.24491 -0.07552 -0.24792 C -0.07621 -0.24908 -0.07777 -0.25116 -0.07777 -0.25116 C -0.08541 -0.27986 -0.07604 -0.29884 -0.05694 -0.30533 C -0.05 -0.31134 -0.0467 -0.31042 -0.03715 -0.31158 C -0.03229 -0.31343 -0.0283 -0.31505 -0.02326 -0.3162 C -0.0158 -0.32269 -0.01597 -0.32083 -0.0092 -0.32546 C -0.0059 -0.32778 -0.00364 -0.33148 -0.00104 -0.33472 C -0.00139 -0.34722 -0.00156 -0.35949 -0.00225 -0.37199 C -0.00243 -0.37454 -0.00382 -0.38125 -0.00573 -0.38125 " pathEditMode="relative" ptsTypes="fffffffffffffffffffffffffffA">
                                      <p:cBhvr>
                                        <p:cTn id="26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6 C -0.00434 -0.00556 -0.00868 -0.01065 -0.01285 -0.01667 C -0.01927 -0.02709 -0.02656 -0.04815 -0.03386 -0.05486 C -0.04566 -0.10463 -0.03472 -0.14051 -0.01979 -0.16088 C -0.01754 -0.16366 -0.01649 -0.17292 -0.01406 -0.17361 C -0.00677 -0.17662 0.00069 -0.17547 0.00816 -0.17662 C 0.01354 -0.18195 0.01875 -0.18496 0.0243 -0.18936 C 0.03264 -0.21227 0.03055 -0.19074 0.02899 -0.24375 C 0.02465 -0.24329 0.02048 -0.24236 0.01614 -0.24051 C 0.01215 -0.23912 0.0092 -0.23287 0.00573 -0.22801 C 0.00156 -0.22223 -0.00399 -0.22269 -0.00816 -0.22176 C -0.03368 -0.22431 -0.03854 -0.21598 -0.05347 -0.26019 C -0.05313 -0.26991 -0.0559 -0.28681 -0.05243 -0.28912 C -0.03177 -0.30255 -0.00729 -0.27431 0.01163 -0.30834 C 0.00989 -0.34607 0.00833 -0.35996 -0.00469 -0.37223 C -0.00868 -0.38287 -0.01233 -0.38704 -0.01754 -0.39144 C -0.02118 -0.40232 -0.02396 -0.4125 -0.02917 -0.4169 C -0.03195 -0.42917 -0.03524 -0.4382 -0.03958 -0.44584 C -0.04028 -0.44908 -0.04167 -0.45186 -0.04184 -0.45533 C -0.04202 -0.45973 -0.03976 -0.4838 -0.03958 -0.48727 C -0.03924 -0.49792 -0.03958 -0.50903 -0.03958 -0.51922 " pathEditMode="relative" rAng="0" ptsTypes="ffffffffffffffffffffA">
                                      <p:cBhvr>
                                        <p:cTn id="30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3" y="-25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42 -2.96296E-6 C 0.00121 -0.00926 0.00052 -0.0199 -0.00174 -0.03078 C -0.00156 -0.03472 -0.00104 -0.0544 0.00139 -0.05949 C 0.00972 -0.07801 0.01475 -0.08032 0.02552 -0.09143 C 0.02986 -0.09606 0.03298 -0.10069 0.03767 -0.10324 C 0.03958 -0.11273 0.03698 -0.10532 0.04271 -0.10995 C 0.04444 -0.11157 0.04548 -0.11435 0.0467 -0.11643 C 0.0467 -0.12176 0.04913 -0.1699 0.03871 -0.17569 C 0.03125 -0.18842 0.02083 -0.19004 0.01146 -0.19606 C 0.00677 -0.19884 0.00295 -0.2037 -0.00174 -0.20625 C -0.00868 -0.21296 -0.01511 -0.2206 -0.02188 -0.22801 C -0.02396 -0.2331 -0.02674 -0.23495 -0.029 -0.23981 C -0.03038 -0.24282 -0.03299 -0.25 -0.03299 -0.24977 C -0.03525 -0.26666 -0.03212 -0.24907 -0.03594 -0.26041 C -0.03715 -0.26365 -0.03698 -0.26782 -0.03802 -0.27176 C -0.03837 -0.27384 -0.03924 -0.27523 -0.03993 -0.27685 C -0.04045 -0.27847 -0.04063 -0.28055 -0.04097 -0.28194 C -0.04028 -0.30995 -0.04202 -0.34166 -0.02292 -0.35254 C -0.02031 -0.35625 -0.01771 -0.3581 -0.01476 -0.36111 C -0.00261 -0.35995 0.00278 -0.36111 0.0125 -0.35578 C 0.021 -0.34166 0.00955 -0.35879 0.01962 -0.3493 C 0.02986 -0.33958 0.01649 -0.34722 0.02552 -0.34236 C 0.0276 -0.34004 0.03003 -0.33773 0.0316 -0.33426 C 0.03541 -0.32453 0.02899 -0.3331 0.03559 -0.32592 C 0.03628 -0.32361 0.03663 -0.32083 0.03767 -0.31875 C 0.03819 -0.31782 0.03923 -0.31713 0.03975 -0.31574 C 0.046 -0.29467 0.03541 -0.32129 0.04271 -0.30393 C 0.0441 -0.29398 0.04566 -0.28518 0.0467 -0.27523 C 0.04705 -0.27291 0.04774 -0.26828 0.04774 -0.26805 C 0.04739 -0.26041 0.04757 -0.25139 0.0467 -0.24328 C 0.04653 -0.23935 0.04357 -0.23194 0.04271 -0.22801 C 0.0401 -0.21666 0.03889 -0.20509 0.03368 -0.19606 C 0.0316 -0.18611 0.02656 -0.17801 0.02048 -0.17569 C 0.01771 -0.17106 0.01319 -0.16782 0.00937 -0.16551 C -0.00243 -0.16759 -0.00347 -0.1706 -0.01285 -0.17569 C -0.01754 -0.18356 -0.02448 -0.18657 -0.029 -0.19421 C -0.03125 -0.19838 -0.03334 -0.20115 -0.03594 -0.20463 C -0.03768 -0.21342 -0.0408 -0.22361 -0.04393 -0.23148 C -0.04497 -0.23981 -0.04618 -0.24606 -0.04913 -0.25347 C -0.05209 -0.28055 -0.05278 -0.31065 -0.04809 -0.3375 C -0.04601 -0.34907 -0.0434 -0.35972 -0.04097 -0.37129 C -0.04028 -0.37477 -0.03698 -0.38125 -0.03698 -0.38102 C -0.03594 -0.3875 -0.03507 -0.39259 -0.03299 -0.39791 C -0.03021 -0.4162 -0.03403 -0.39629 -0.02986 -0.4081 C -0.02882 -0.41157 -0.02882 -0.41504 -0.02795 -0.41805 C -0.02535 -0.42685 -0.02361 -0.43495 -0.02188 -0.44398 C -0.02222 -0.45671 -0.02222 -0.46967 -0.02292 -0.4824 C -0.02327 -0.48958 -0.02656 -0.49583 -0.02674 -0.50254 C -0.02691 -0.50764 -0.02674 -0.5125 -0.02674 -0.51713 " pathEditMode="relative" rAng="0" ptsTypes="ffffffffffffffffffffffffffffffffffffffffffffffffA">
                                      <p:cBhvr>
                                        <p:cTn id="34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" y="-2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7037E-6 C -0.00503 -0.01042 -0.01094 -0.01899 -0.0151 -0.02986 C -0.01736 -0.03565 -0.01927 -0.0419 -0.02205 -0.04769 C -0.02622 -0.05602 -0.03142 -0.0632 -0.03611 -0.07084 C -0.03802 -0.07385 -0.04184 -0.08079 -0.04184 -0.08033 C -0.04531 -0.09769 -0.04531 -0.11459 -0.04774 -0.13149 C -0.04913 -0.1419 -0.05122 -0.16274 -0.05122 -0.1625 C -0.0526 -0.2044 -0.05434 -0.23959 -0.05243 -0.28218 C -0.05191 -0.29422 -0.04635 -0.31065 -0.04306 -0.32153 C -0.03941 -0.33264 -0.03542 -0.34815 -0.03021 -0.3588 C -0.01771 -0.38357 0.01076 -0.39792 0.02899 -0.40139 C 0.05122 -0.39885 0.04115 -0.4 0.05573 -0.39144 C 0.05764 -0.3882 0.06007 -0.38565 0.06163 -0.38172 C 0.06319 -0.37801 0.06632 -0.36991 0.06632 -0.36968 C 0.06753 -0.36088 0.06927 -0.35162 0.07083 -0.34283 C 0.07031 -0.31713 0.07031 -0.25602 0.05573 -0.23311 C 0.05417 -0.22408 0.05191 -0.22361 0.04757 -0.2176 C 0.0375 -0.20324 0.02795 -0.18611 0.0151 -0.17848 C 0.00781 -0.16713 -0.00347 -0.16366 -0.01285 -0.16111 C -0.01597 -0.15973 -0.01806 -0.15857 -0.02101 -0.15695 C -0.02413 -0.15533 -0.03021 -0.15324 -0.03021 -0.15278 C -0.04479 -0.15417 -0.05087 -0.14908 -0.06059 -0.1588 C -0.0651 -0.16343 -0.0684 -0.16968 -0.07326 -0.17223 C -0.07552 -0.17385 -0.08021 -0.17662 -0.08021 -0.17639 C -0.0842 -0.18588 -0.08663 -0.18473 -0.0908 -0.19213 C -0.0941 -0.19723 -0.09688 -0.20417 -0.1 -0.20949 C -0.10295 -0.22408 -0.10069 -0.21875 -0.1059 -0.22755 C -0.10972 -0.24861 -0.11215 -0.27014 -0.1151 -0.2919 C -0.11424 -0.32524 -0.11233 -0.37778 -0.09774 -0.40533 C -0.09271 -0.41482 -0.08681 -0.42361 -0.08142 -0.43287 C -0.07569 -0.44236 -0.07153 -0.45116 -0.06406 -0.45579 C -0.05799 -0.46621 -0.05104 -0.46852 -0.04306 -0.47176 C -0.03854 -0.47686 -0.03403 -0.47686 -0.02917 -0.47963 C -0.02413 -0.4875 -0.01128 -0.49028 -0.00469 -0.49306 C -0.00122 -0.49491 0.00573 -0.49931 0.00573 -0.49908 C 0.00747 -0.50209 0.01007 -0.50255 0.01163 -0.50486 C 0.0125 -0.50672 0.01198 -0.50903 0.01267 -0.51111 C 0.01319 -0.5125 0.01441 -0.51343 0.0151 -0.51482 C 0.01771 -0.52014 0.01858 -0.52686 0.02083 -0.53241 C 0.02049 -0.53959 0.02066 -0.54676 0.01979 -0.55394 C 0.01858 -0.5632 0.01181 -0.56528 0.00816 -0.56945 C 0.00642 -0.57199 0.00573 -0.57686 0.00347 -0.57778 C -0.0026 -0.57917 -0.00885 -0.57871 -0.0151 -0.57917 C -0.02014 -0.58195 -0.02517 -0.58449 -0.03021 -0.58704 C -0.0349 -0.59213 -0.03229 -0.59121 -0.03837 -0.59121 " pathEditMode="relative" rAng="0" ptsTypes="ffffffffffffffffffffffffffffffffffffffffffffA">
                                      <p:cBhvr>
                                        <p:cTn id="38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2" y="-29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1.48148E-6 C 0.00035 -0.03102 1.38889E-6 -0.06204 0.00104 -0.09306 C 0.00104 -0.09491 0.00278 -0.09607 0.00347 -0.09769 C 0.0066 -0.10625 0.00781 -0.1206 0.0151 -0.12408 C 0.01823 -0.12847 0.01805 -0.13148 0.02205 -0.13495 C 0.02326 -0.14028 0.02378 -0.14352 0.02674 -0.14745 C 0.02569 -0.16806 0.02552 -0.18195 0.01267 -0.19398 C 0.01007 -0.19931 0.00799 -0.20046 0.00451 -0.20463 C -0.00486 -0.21597 0.00139 -0.2125 -0.0059 -0.21551 C -0.01146 -0.22338 -0.00451 -0.21458 -0.01163 -0.22014 C -0.01267 -0.22083 -0.01302 -0.22269 -0.01406 -0.22338 C -0.01788 -0.22639 -0.02292 -0.22708 -0.02691 -0.22963 C -0.03264 -0.23333 -0.03854 -0.23727 -0.04306 -0.24352 C -0.04601 -0.25486 -0.04375 -0.25046 -0.04896 -0.25741 C -0.05278 -0.27408 -0.05625 -0.29884 -0.04653 -0.31181 C -0.04531 -0.31736 -0.04306 -0.31921 -0.03958 -0.32245 C -0.03299 -0.32894 -0.02066 -0.34445 -0.01406 -0.34745 C -0.01129 -0.3507 -0.00955 -0.35463 -0.00712 -0.35833 C -0.00625 -0.36134 -0.00451 -0.36435 -0.00469 -0.36759 C -0.00573 -0.38102 -0.00625 -0.4037 -0.01406 -0.41412 C -0.02101 -0.44861 -0.01406 -0.52107 -0.01406 -0.52107 " pathEditMode="relative" ptsTypes="ffffffffffffffffffffA">
                                      <p:cBhvr>
                                        <p:cTn id="42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7037E-6 C 0.00035 -0.03727 1.38889E-6 -0.07454 0.00104 -0.11181 C 0.00104 -0.11412 0.00278 -0.11551 0.00347 -0.11736 C 0.0066 -0.12755 0.00781 -0.14491 0.0151 -0.14908 C 0.01823 -0.1544 0.01805 -0.15787 0.02205 -0.16204 C 0.02326 -0.16852 0.02378 -0.17246 0.02673 -0.17709 C 0.02569 -0.20186 0.02552 -0.21852 0.01267 -0.23287 C 0.01007 -0.23936 0.00798 -0.24074 0.00451 -0.24584 C -0.00486 -0.25926 0.00139 -0.2551 -0.0059 -0.2588 C -0.01146 -0.26829 -0.00452 -0.25764 -0.01163 -0.26436 C -0.01267 -0.26528 -0.01302 -0.26736 -0.01406 -0.26829 C -0.01788 -0.27176 -0.02292 -0.27269 -0.02691 -0.2757 C -0.03264 -0.2801 -0.03854 -0.28496 -0.04306 -0.29236 C -0.04601 -0.30602 -0.04375 -0.3007 -0.04896 -0.30903 C -0.05278 -0.32917 -0.05625 -0.3588 -0.04653 -0.37431 C -0.04531 -0.38102 -0.04306 -0.38334 -0.03958 -0.38727 C -0.03299 -0.39491 -0.02066 -0.41366 -0.01406 -0.41713 C -0.01129 -0.42107 -0.00955 -0.4257 -0.00712 -0.43033 C -0.00625 -0.4338 -0.00452 -0.4375 -0.00469 -0.44144 C -0.00573 -0.45741 -0.00625 -0.48473 -0.01406 -0.49723 C -0.02101 -0.53866 -0.01406 -0.62547 -0.01406 -0.62524 " pathEditMode="relative" rAng="0" ptsTypes="ffffffffffffffffffffA">
                                      <p:cBhvr>
                                        <p:cTn id="46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6" y="-3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" y="-9144"/>
            <a:ext cx="9134856" cy="6870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1884" y="1219200"/>
            <a:ext cx="8229600" cy="1447800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Select your favorite English song and record your voice while singing it. Pass it next week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1884" y="381000"/>
            <a:ext cx="2362200" cy="6857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r>
              <a:rPr lang="en-US" b="1" dirty="0" smtClean="0"/>
              <a:t>Assignment: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9574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" y="-9144"/>
            <a:ext cx="9134856" cy="6870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00200" y="911270"/>
            <a:ext cx="938077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sz="9600" b="1" cap="all" dirty="0" smtClean="0">
                <a:ln w="0"/>
                <a:solidFill>
                  <a:srgbClr val="FFC000"/>
                </a:solidFill>
                <a:effectLst>
                  <a:reflection blurRad="12700" stA="50000" endPos="50000" dist="5000" dir="5400000" sy="-100000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</a:t>
            </a:r>
            <a:endParaRPr lang="en-US" sz="9600" b="1" cap="all" dirty="0">
              <a:ln w="0"/>
              <a:solidFill>
                <a:srgbClr val="FFC000"/>
              </a:solidFill>
              <a:effectLst>
                <a:reflection blurRad="12700" stA="50000" endPos="50000" dist="5000" dir="5400000" sy="-100000" rotWithShape="0"/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04012" y="934307"/>
            <a:ext cx="1125629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sz="9600" b="1" cap="all" dirty="0">
                <a:ln w="0"/>
                <a:solidFill>
                  <a:srgbClr val="F48CED"/>
                </a:solidFill>
                <a:effectLst>
                  <a:reflection blurRad="12700" stA="50000" endPos="50000" dist="5000" dir="5400000" sy="-100000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32011" y="888233"/>
            <a:ext cx="1027845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sz="9600" b="1" cap="all" dirty="0" smtClean="0">
                <a:ln w="0"/>
                <a:solidFill>
                  <a:srgbClr val="CC66FF"/>
                </a:solidFill>
                <a:effectLst>
                  <a:reflection blurRad="12700" stA="50000" endPos="50000" dist="5000" dir="5400000" sy="-100000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A</a:t>
            </a:r>
            <a:endParaRPr lang="en-US" sz="9600" b="1" cap="all" dirty="0">
              <a:ln w="0"/>
              <a:solidFill>
                <a:srgbClr val="CC66FF"/>
              </a:solidFill>
              <a:effectLst>
                <a:reflection blurRad="12700" stA="50000" endPos="50000" dist="5000" dir="5400000" sy="-100000" rotWithShape="0"/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62600" y="911270"/>
            <a:ext cx="1133644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sz="9600" b="1" cap="all" dirty="0">
                <a:ln w="0"/>
                <a:solidFill>
                  <a:srgbClr val="33CCFF"/>
                </a:solidFill>
                <a:effectLst>
                  <a:reflection blurRad="12700" stA="50000" endPos="50000" dist="5000" dir="5400000" sy="-100000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14707" y="914814"/>
            <a:ext cx="1042273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sz="9600" b="1" cap="all" dirty="0" smtClean="0">
                <a:ln w="0"/>
                <a:solidFill>
                  <a:srgbClr val="FFCC99"/>
                </a:solidFill>
                <a:effectLst>
                  <a:reflection blurRad="12700" stA="50000" endPos="50000" dist="5000" dir="5400000" sy="-100000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K</a:t>
            </a:r>
            <a:endParaRPr lang="en-US" sz="9600" b="1" cap="all" dirty="0">
              <a:ln w="0"/>
              <a:solidFill>
                <a:srgbClr val="FFCC99"/>
              </a:solidFill>
              <a:effectLst>
                <a:reflection blurRad="12700" stA="50000" endPos="50000" dist="5000" dir="5400000" sy="-100000" rotWithShape="0"/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25840" y="2971800"/>
            <a:ext cx="1010213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sz="9600" b="1" cap="all" dirty="0">
                <a:ln w="0"/>
                <a:solidFill>
                  <a:srgbClr val="66FF99"/>
                </a:solidFill>
                <a:effectLst>
                  <a:reflection blurRad="12700" stA="50000" endPos="50000" dist="5000" dir="5400000" sy="-100000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66289" y="2971800"/>
            <a:ext cx="1132041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sz="9600" b="1" cap="all" dirty="0">
                <a:ln w="0"/>
                <a:solidFill>
                  <a:srgbClr val="FFFF99"/>
                </a:solidFill>
                <a:effectLst>
                  <a:reflection blurRad="12700" stA="50000" endPos="50000" dist="5000" dir="5400000" sy="-100000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05632" y="2980660"/>
            <a:ext cx="1093569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sz="9600" b="1" cap="all" dirty="0" smtClean="0">
                <a:ln w="0"/>
                <a:solidFill>
                  <a:srgbClr val="FF7C80"/>
                </a:solidFill>
                <a:effectLst>
                  <a:reflection blurRad="12700" stA="50000" endPos="50000" dist="5000" dir="5400000" sy="-100000" rotWithShape="0"/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U</a:t>
            </a:r>
            <a:endParaRPr lang="en-US" sz="9600" b="1" cap="all" dirty="0">
              <a:ln w="0"/>
              <a:solidFill>
                <a:srgbClr val="FF7C80"/>
              </a:solidFill>
              <a:effectLst>
                <a:reflection blurRad="12700" stA="50000" endPos="50000" dist="5000" dir="5400000" sy="-100000" rotWithShape="0"/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623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8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73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9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96" tmFilter="0, 0; 0.125,0.2665; 0.25,0.4; 0.375,0.465; 0.5,0.5;  0.625,0.535; 0.75,0.6; 0.875,0.7335; 1,1">
                                          <p:stCondLst>
                                            <p:cond delay="99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98" tmFilter="0, 0; 0.125,0.2665; 0.25,0.4; 0.375,0.465; 0.5,0.5;  0.625,0.535; 0.75,0.6; 0.875,0.7335; 1,1">
                                          <p:stCondLst>
                                            <p:cond delay="198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46" tmFilter="0, 0; 0.125,0.2665; 0.25,0.4; 0.375,0.465; 0.5,0.5;  0.625,0.535; 0.75,0.6; 0.875,0.7335; 1,1">
                                          <p:stCondLst>
                                            <p:cond delay="248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39">
                                          <p:stCondLst>
                                            <p:cond delay="97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249" decel="50000">
                                          <p:stCondLst>
                                            <p:cond delay="101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39">
                                          <p:stCondLst>
                                            <p:cond delay="19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249" decel="50000">
                                          <p:stCondLst>
                                            <p:cond delay="2007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39">
                                          <p:stCondLst>
                                            <p:cond delay="2463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249" decel="50000">
                                          <p:stCondLst>
                                            <p:cond delay="250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39">
                                          <p:stCondLst>
                                            <p:cond delay="27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249" decel="50000">
                                          <p:stCondLst>
                                            <p:cond delay="2751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4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45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6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60" tmFilter="0, 0; 0.125,0.2665; 0.25,0.4; 0.375,0.465; 0.5,0.5;  0.625,0.535; 0.75,0.6; 0.875,0.7335; 1,1">
                                          <p:stCondLst>
                                            <p:cond delay="166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30" tmFilter="0, 0; 0.125,0.2665; 0.25,0.4; 0.375,0.465; 0.5,0.5;  0.625,0.535; 0.75,0.6; 0.875,0.7335; 1,1">
                                          <p:stCondLst>
                                            <p:cond delay="331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10" tmFilter="0, 0; 0.125,0.2665; 0.25,0.4; 0.375,0.465; 0.5,0.5;  0.625,0.535; 0.75,0.6; 0.875,0.7335; 1,1">
                                          <p:stCondLst>
                                            <p:cond delay="414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65">
                                          <p:stCondLst>
                                            <p:cond delay="16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415" decel="50000">
                                          <p:stCondLst>
                                            <p:cond delay="169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65">
                                          <p:stCondLst>
                                            <p:cond delay="328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415" decel="50000">
                                          <p:stCondLst>
                                            <p:cond delay="334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65">
                                          <p:stCondLst>
                                            <p:cond delay="410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415" decel="50000">
                                          <p:stCondLst>
                                            <p:cond delay="417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65">
                                          <p:stCondLst>
                                            <p:cond delay="452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415" decel="50000">
                                          <p:stCondLst>
                                            <p:cond delay="458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8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73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99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996" tmFilter="0, 0; 0.125,0.2665; 0.25,0.4; 0.375,0.465; 0.5,0.5;  0.625,0.535; 0.75,0.6; 0.875,0.7335; 1,1">
                                          <p:stCondLst>
                                            <p:cond delay="99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498" tmFilter="0, 0; 0.125,0.2665; 0.25,0.4; 0.375,0.465; 0.5,0.5;  0.625,0.535; 0.75,0.6; 0.875,0.7335; 1,1">
                                          <p:stCondLst>
                                            <p:cond delay="198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46" tmFilter="0, 0; 0.125,0.2665; 0.25,0.4; 0.375,0.465; 0.5,0.5;  0.625,0.535; 0.75,0.6; 0.875,0.7335; 1,1">
                                          <p:stCondLst>
                                            <p:cond delay="248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39">
                                          <p:stCondLst>
                                            <p:cond delay="97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249" decel="50000">
                                          <p:stCondLst>
                                            <p:cond delay="101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39">
                                          <p:stCondLst>
                                            <p:cond delay="19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249" decel="50000">
                                          <p:stCondLst>
                                            <p:cond delay="200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39">
                                          <p:stCondLst>
                                            <p:cond delay="2463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249" decel="50000">
                                          <p:stCondLst>
                                            <p:cond delay="250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39">
                                          <p:stCondLst>
                                            <p:cond delay="27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249" decel="50000">
                                          <p:stCondLst>
                                            <p:cond delay="275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8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273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99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996" tmFilter="0, 0; 0.125,0.2665; 0.25,0.4; 0.375,0.465; 0.5,0.5;  0.625,0.535; 0.75,0.6; 0.875,0.7335; 1,1">
                                          <p:stCondLst>
                                            <p:cond delay="99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498" tmFilter="0, 0; 0.125,0.2665; 0.25,0.4; 0.375,0.465; 0.5,0.5;  0.625,0.535; 0.75,0.6; 0.875,0.7335; 1,1">
                                          <p:stCondLst>
                                            <p:cond delay="198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46" tmFilter="0, 0; 0.125,0.2665; 0.25,0.4; 0.375,0.465; 0.5,0.5;  0.625,0.535; 0.75,0.6; 0.875,0.7335; 1,1">
                                          <p:stCondLst>
                                            <p:cond delay="248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39">
                                          <p:stCondLst>
                                            <p:cond delay="97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249" decel="50000">
                                          <p:stCondLst>
                                            <p:cond delay="101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39">
                                          <p:stCondLst>
                                            <p:cond delay="19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249" decel="50000">
                                          <p:stCondLst>
                                            <p:cond delay="2007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39">
                                          <p:stCondLst>
                                            <p:cond delay="2463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249" decel="50000">
                                          <p:stCondLst>
                                            <p:cond delay="250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39">
                                          <p:stCondLst>
                                            <p:cond delay="27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249" decel="50000">
                                          <p:stCondLst>
                                            <p:cond delay="275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14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45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66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660" tmFilter="0, 0; 0.125,0.2665; 0.25,0.4; 0.375,0.465; 0.5,0.5;  0.625,0.535; 0.75,0.6; 0.875,0.7335; 1,1">
                                          <p:stCondLst>
                                            <p:cond delay="166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830" tmFilter="0, 0; 0.125,0.2665; 0.25,0.4; 0.375,0.465; 0.5,0.5;  0.625,0.535; 0.75,0.6; 0.875,0.7335; 1,1">
                                          <p:stCondLst>
                                            <p:cond delay="331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410" tmFilter="0, 0; 0.125,0.2665; 0.25,0.4; 0.375,0.465; 0.5,0.5;  0.625,0.535; 0.75,0.6; 0.875,0.7335; 1,1">
                                          <p:stCondLst>
                                            <p:cond delay="414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65">
                                          <p:stCondLst>
                                            <p:cond delay="162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415" decel="50000">
                                          <p:stCondLst>
                                            <p:cond delay="169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65">
                                          <p:stCondLst>
                                            <p:cond delay="328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415" decel="50000">
                                          <p:stCondLst>
                                            <p:cond delay="334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65">
                                          <p:stCondLst>
                                            <p:cond delay="410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415" decel="50000">
                                          <p:stCondLst>
                                            <p:cond delay="417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65">
                                          <p:stCondLst>
                                            <p:cond delay="452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415" decel="50000">
                                          <p:stCondLst>
                                            <p:cond delay="458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3" name="Group 22"/>
          <p:cNvGrpSpPr/>
          <p:nvPr/>
        </p:nvGrpSpPr>
        <p:grpSpPr>
          <a:xfrm>
            <a:off x="1110651" y="1676400"/>
            <a:ext cx="2222501" cy="2514600"/>
            <a:chOff x="1110651" y="1676400"/>
            <a:chExt cx="2222501" cy="2514600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4728" y1="81800" x2="44728" y2="85400"/>
                          <a14:foregroundMark x1="53035" y1="82200" x2="53035" y2="854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32" r="17031"/>
            <a:stretch/>
          </p:blipFill>
          <p:spPr bwMode="auto">
            <a:xfrm>
              <a:off x="1110651" y="1676400"/>
              <a:ext cx="2222501" cy="2457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2450114" y="2744450"/>
              <a:ext cx="88303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b="1" dirty="0" smtClean="0">
                  <a:ln w="1270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1</a:t>
              </a:r>
              <a:endParaRPr lang="en-US" sz="88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196461" y="1327595"/>
            <a:ext cx="2172977" cy="2482405"/>
            <a:chOff x="4196461" y="1327595"/>
            <a:chExt cx="2172977" cy="2482405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29414" r="483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50" t="26199" r="49308" b="21905"/>
            <a:stretch/>
          </p:blipFill>
          <p:spPr bwMode="auto">
            <a:xfrm>
              <a:off x="4196461" y="1327595"/>
              <a:ext cx="1800073" cy="2253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5486400" y="2363450"/>
              <a:ext cx="88303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b="1" dirty="0">
                  <a:ln w="1270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2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553200" y="2363450"/>
            <a:ext cx="2483238" cy="2665750"/>
            <a:chOff x="6553200" y="2363450"/>
            <a:chExt cx="2483238" cy="2665750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04" b="89916" l="2716" r="26837">
                          <a14:foregroundMark x1="13578" y1="72549" x2="13578" y2="73950"/>
                          <a14:foregroundMark x1="18690" y1="47339" x2="16294" y2="58543"/>
                          <a14:foregroundMark x1="19329" y1="25490" x2="19329" y2="3305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22" r="72511" b="22342"/>
            <a:stretch/>
          </p:blipFill>
          <p:spPr bwMode="auto">
            <a:xfrm>
              <a:off x="6553200" y="2363450"/>
              <a:ext cx="2055211" cy="24375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8153400" y="3582650"/>
              <a:ext cx="88303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b="1" dirty="0" smtClean="0">
                  <a:ln w="1270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3</a:t>
              </a:r>
              <a:endParaRPr lang="en-US" sz="88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981200" y="3682108"/>
            <a:ext cx="2102238" cy="2490092"/>
            <a:chOff x="1981200" y="3682108"/>
            <a:chExt cx="2102238" cy="2490092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04" b="89916" l="49521" r="71885">
                          <a14:foregroundMark x1="61022" y1="48739" x2="58786" y2="66387"/>
                          <a14:foregroundMark x1="61981" y1="64146" x2="60224" y2="71148"/>
                          <a14:foregroundMark x1="62141" y1="72269" x2="62141" y2="719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28" t="22209" r="25436" b="19790"/>
            <a:stretch/>
          </p:blipFill>
          <p:spPr bwMode="auto">
            <a:xfrm>
              <a:off x="1981200" y="3682108"/>
              <a:ext cx="1885563" cy="24519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3200400" y="4725650"/>
              <a:ext cx="88303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b="1" dirty="0">
                  <a:ln w="1270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4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84700" y="3771899"/>
            <a:ext cx="2410019" cy="2475611"/>
            <a:chOff x="4584700" y="3771899"/>
            <a:chExt cx="2410019" cy="2475611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04" b="89916" l="69649" r="96965">
                          <a14:foregroundMark x1="80351" y1="66387" x2="75879" y2="71429"/>
                          <a14:foregroundMark x1="83227" y1="67227" x2="83866" y2="72829"/>
                          <a14:foregroundMark x1="93770" y1="37815" x2="93770" y2="4229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49" t="23542" b="20320"/>
            <a:stretch/>
          </p:blipFill>
          <p:spPr bwMode="auto">
            <a:xfrm>
              <a:off x="4584700" y="3771899"/>
              <a:ext cx="2239469" cy="2362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6111681" y="4800960"/>
              <a:ext cx="88303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b="1" dirty="0" smtClean="0">
                  <a:ln w="1270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5</a:t>
              </a:r>
              <a:endParaRPr lang="en-US" sz="88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  <p:sp>
        <p:nvSpPr>
          <p:cNvPr id="18" name="Action Button: Custom 17">
            <a:hlinkClick r:id="rId10" action="ppaction://hlinksldjump" highlightClick="1">
              <a:snd r:embed="rId11" name="click.wav"/>
            </a:hlinkClick>
          </p:cNvPr>
          <p:cNvSpPr/>
          <p:nvPr/>
        </p:nvSpPr>
        <p:spPr>
          <a:xfrm>
            <a:off x="1600200" y="2185890"/>
            <a:ext cx="1323781" cy="16002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ction Button: Custom 18">
            <a:hlinkClick r:id="rId12" action="ppaction://hlinksldjump" highlightClick="1">
              <a:snd r:embed="rId11" name="click.wav"/>
            </a:hlinkClick>
          </p:cNvPr>
          <p:cNvSpPr/>
          <p:nvPr/>
        </p:nvSpPr>
        <p:spPr>
          <a:xfrm>
            <a:off x="4419600" y="1828800"/>
            <a:ext cx="1508319" cy="16002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ction Button: Custom 19">
            <a:hlinkClick r:id="rId13" action="ppaction://hlinksldjump" highlightClick="1">
              <a:snd r:embed="rId11" name="click.wav"/>
            </a:hlinkClick>
          </p:cNvPr>
          <p:cNvSpPr/>
          <p:nvPr/>
        </p:nvSpPr>
        <p:spPr>
          <a:xfrm>
            <a:off x="7086600" y="3086725"/>
            <a:ext cx="1219200" cy="148527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ction Button: Custom 20">
            <a:hlinkClick r:id="rId14" action="ppaction://hlinksldjump" highlightClick="1">
              <a:snd r:embed="rId11" name="click.wav"/>
            </a:hlinkClick>
          </p:cNvPr>
          <p:cNvSpPr/>
          <p:nvPr/>
        </p:nvSpPr>
        <p:spPr>
          <a:xfrm>
            <a:off x="1981200" y="4305925"/>
            <a:ext cx="1660719" cy="156147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ction Button: Custom 21">
            <a:hlinkClick r:id="rId15" action="ppaction://hlinksldjump" highlightClick="1">
              <a:snd r:embed="rId11" name="click.wav"/>
            </a:hlinkClick>
          </p:cNvPr>
          <p:cNvSpPr/>
          <p:nvPr/>
        </p:nvSpPr>
        <p:spPr>
          <a:xfrm>
            <a:off x="5096497" y="4305925"/>
            <a:ext cx="1272941" cy="156147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backgroundMark x1="27500" y1="71500" x2="42500" y2="80000"/>
                        <a14:backgroundMark x1="46500" y1="78500" x2="53500" y2="66000"/>
                        <a14:backgroundMark x1="39500" y1="79500" x2="45500" y2="7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964" y="2985990"/>
            <a:ext cx="1157190" cy="1157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7"/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backgroundMark x1="27500" y1="71500" x2="42500" y2="80000"/>
                        <a14:backgroundMark x1="46500" y1="78500" x2="53500" y2="66000"/>
                        <a14:backgroundMark x1="39500" y1="79500" x2="45500" y2="7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248" y="2628900"/>
            <a:ext cx="1157190" cy="1157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7"/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backgroundMark x1="27500" y1="71500" x2="42500" y2="80000"/>
                        <a14:backgroundMark x1="46500" y1="78500" x2="53500" y2="66000"/>
                        <a14:backgroundMark x1="39500" y1="79500" x2="45500" y2="7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829" y="3750913"/>
            <a:ext cx="1157190" cy="1157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7"/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backgroundMark x1="27500" y1="71500" x2="42500" y2="80000"/>
                        <a14:backgroundMark x1="46500" y1="78500" x2="53500" y2="66000"/>
                        <a14:backgroundMark x1="39500" y1="79500" x2="45500" y2="7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121" y="4976909"/>
            <a:ext cx="1157190" cy="1157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7"/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backgroundMark x1="27500" y1="71500" x2="42500" y2="80000"/>
                        <a14:backgroundMark x1="46500" y1="78500" x2="53500" y2="66000"/>
                        <a14:backgroundMark x1="39500" y1="79500" x2="45500" y2="7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871" y="4870003"/>
            <a:ext cx="1157190" cy="1157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875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533400"/>
            <a:ext cx="3467100" cy="4001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sz="2000" dirty="0"/>
              <a:t>These are taught to children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124634"/>
            <a:ext cx="6934200" cy="4001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sz="2000" dirty="0" smtClean="0"/>
              <a:t>These </a:t>
            </a:r>
            <a:r>
              <a:rPr lang="en-US" sz="2000" dirty="0"/>
              <a:t>are the basic rhymes shown to children to be familiar to it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1746354"/>
            <a:ext cx="5029200" cy="4001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sz="2000" dirty="0" smtClean="0"/>
              <a:t>We </a:t>
            </a:r>
            <a:r>
              <a:rPr lang="en-US" sz="2000" dirty="0"/>
              <a:t>use these every time we write or speak.</a:t>
            </a:r>
          </a:p>
        </p:txBody>
      </p:sp>
      <p:pic>
        <p:nvPicPr>
          <p:cNvPr id="1026" name="Picture 2" descr="C:\Users\ACER\AppData\Local\Microsoft\Windows\INetCache\IE\YLMDLVP0\Back-To-School-Fixed-No-Text[1].ht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105141"/>
            <a:ext cx="6553200" cy="59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567763" y="3429000"/>
            <a:ext cx="3886200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600" b="1" dirty="0" smtClean="0"/>
              <a:t>LPHATEAB</a:t>
            </a:r>
            <a:endParaRPr lang="en-US" sz="6600" dirty="0"/>
          </a:p>
        </p:txBody>
      </p:sp>
      <p:sp>
        <p:nvSpPr>
          <p:cNvPr id="13" name="TextBox 12"/>
          <p:cNvSpPr txBox="1"/>
          <p:nvPr/>
        </p:nvSpPr>
        <p:spPr>
          <a:xfrm>
            <a:off x="2548270" y="3429000"/>
            <a:ext cx="3886200" cy="11079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6600" b="1" dirty="0" smtClean="0"/>
              <a:t>ALPHABET</a:t>
            </a:r>
            <a:endParaRPr lang="en-US" sz="6600" dirty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4728" y1="81800" x2="44728" y2="85400"/>
                        <a14:foregroundMark x1="53035" y1="82200" x2="53035" y2="85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32" r="17031"/>
          <a:stretch/>
        </p:blipFill>
        <p:spPr bwMode="auto">
          <a:xfrm>
            <a:off x="6934200" y="0"/>
            <a:ext cx="2222501" cy="245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ction Button: Custom 1">
            <a:hlinkClick r:id="rId6" action="ppaction://hlinksldjump" highlightClick="1">
              <a:snd r:embed="rId7" name="applause.wav"/>
            </a:hlinkClick>
          </p:cNvPr>
          <p:cNvSpPr/>
          <p:nvPr/>
        </p:nvSpPr>
        <p:spPr>
          <a:xfrm>
            <a:off x="7315200" y="228600"/>
            <a:ext cx="1600200" cy="1917864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65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533400"/>
            <a:ext cx="6934200" cy="4001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sz="2000" dirty="0"/>
              <a:t>It is a vibration that travels through the air or another medium.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9525" y="1295400"/>
            <a:ext cx="6105526" cy="4001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sz="2000" dirty="0" smtClean="0"/>
              <a:t>Can </a:t>
            </a:r>
            <a:r>
              <a:rPr lang="en-US" sz="2000" dirty="0"/>
              <a:t>be heard when it reaches a person’s or animal’s ear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pic>
        <p:nvPicPr>
          <p:cNvPr id="10" name="Picture 2" descr="C:\Users\ACER\AppData\Local\Microsoft\Windows\INetCache\IE\YLMDLVP0\Back-To-School-Fixed-No-Text[1].ht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105141"/>
            <a:ext cx="6553200" cy="59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200400" y="3429000"/>
            <a:ext cx="2909778" cy="1107996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6600" b="1" dirty="0" smtClean="0"/>
              <a:t>NUSDO</a:t>
            </a:r>
            <a:endParaRPr lang="en-US" sz="6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200400" y="3429000"/>
            <a:ext cx="2909778" cy="11079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6600" b="1" dirty="0" smtClean="0"/>
              <a:t>SOUND</a:t>
            </a:r>
            <a:endParaRPr lang="en-US" sz="6600" b="1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29414" r="4832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050" t="26199" r="49308" b="21905"/>
          <a:stretch/>
        </p:blipFill>
        <p:spPr bwMode="auto">
          <a:xfrm>
            <a:off x="7162800" y="-21539"/>
            <a:ext cx="1800073" cy="2253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ction Button: Custom 1">
            <a:hlinkClick r:id="rId6" action="ppaction://hlinksldjump" highlightClick="1">
              <a:snd r:embed="rId7" name="applause.wav"/>
            </a:hlinkClick>
          </p:cNvPr>
          <p:cNvSpPr/>
          <p:nvPr/>
        </p:nvSpPr>
        <p:spPr>
          <a:xfrm>
            <a:off x="7239000" y="228600"/>
            <a:ext cx="1600200" cy="18288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7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533400"/>
            <a:ext cx="6934200" cy="4001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sz="2000" dirty="0"/>
              <a:t>It is the way in which a word or a language is spoken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1276290"/>
            <a:ext cx="6934200" cy="4001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sz="2000" dirty="0" smtClean="0"/>
              <a:t>It </a:t>
            </a:r>
            <a:r>
              <a:rPr lang="en-US" sz="2000" dirty="0"/>
              <a:t>is the way a particular individual speaks a word or a language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pic>
        <p:nvPicPr>
          <p:cNvPr id="9" name="Picture 2" descr="C:\Users\ACER\AppData\Local\Microsoft\Windows\INetCache\IE\YLMDLVP0\Back-To-School-Fixed-No-Text[1].ht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85559"/>
            <a:ext cx="8077200" cy="655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295400" y="3159204"/>
            <a:ext cx="6248400" cy="11079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6600" b="1" dirty="0" smtClean="0"/>
              <a:t>NUNPCIATONIRO</a:t>
            </a:r>
            <a:endParaRPr lang="en-US" sz="6600" dirty="0"/>
          </a:p>
        </p:txBody>
      </p:sp>
      <p:sp>
        <p:nvSpPr>
          <p:cNvPr id="8" name="TextBox 7"/>
          <p:cNvSpPr txBox="1"/>
          <p:nvPr/>
        </p:nvSpPr>
        <p:spPr>
          <a:xfrm>
            <a:off x="1295400" y="3159204"/>
            <a:ext cx="6248400" cy="11079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6600" b="1" dirty="0" smtClean="0"/>
              <a:t>PRONUNCIATION</a:t>
            </a:r>
            <a:endParaRPr lang="en-US" sz="6600" b="1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04" b="89916" l="2716" r="26837">
                        <a14:foregroundMark x1="13578" y1="72549" x2="13578" y2="73950"/>
                        <a14:foregroundMark x1="18690" y1="47339" x2="16294" y2="58543"/>
                        <a14:foregroundMark x1="19329" y1="25490" x2="19329" y2="33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822" r="72511" b="22342"/>
          <a:stretch/>
        </p:blipFill>
        <p:spPr bwMode="auto">
          <a:xfrm>
            <a:off x="7010400" y="-151510"/>
            <a:ext cx="2055211" cy="2437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ction Button: Custom 1">
            <a:hlinkClick r:id="rId6" action="ppaction://hlinksldjump" highlightClick="1">
              <a:snd r:embed="rId7" name="applause.wav"/>
            </a:hlinkClick>
          </p:cNvPr>
          <p:cNvSpPr/>
          <p:nvPr/>
        </p:nvSpPr>
        <p:spPr>
          <a:xfrm>
            <a:off x="7239000" y="228600"/>
            <a:ext cx="1600200" cy="20574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7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609600"/>
            <a:ext cx="4876800" cy="4001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sz="2000" dirty="0"/>
              <a:t>It is the rise and fall of the voice in speaking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1295400"/>
            <a:ext cx="6934200" cy="4001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sz="2000" dirty="0" smtClean="0"/>
              <a:t>It </a:t>
            </a:r>
            <a:r>
              <a:rPr lang="en-US" sz="2000" dirty="0"/>
              <a:t>is a matter of vibration in the pitch level of the voice or tone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pic>
        <p:nvPicPr>
          <p:cNvPr id="9" name="Picture 2" descr="C:\Users\ACER\AppData\Local\Microsoft\Windows\INetCache\IE\YLMDLVP0\Back-To-School-Fixed-No-Text[1].ht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05141"/>
            <a:ext cx="7391400" cy="59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133600" y="3387804"/>
            <a:ext cx="4800600" cy="11079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6600" b="1" dirty="0" smtClean="0"/>
              <a:t>INIOTNTOAN</a:t>
            </a:r>
            <a:endParaRPr lang="en-US" sz="6600" dirty="0"/>
          </a:p>
        </p:txBody>
      </p:sp>
      <p:sp>
        <p:nvSpPr>
          <p:cNvPr id="8" name="TextBox 7"/>
          <p:cNvSpPr txBox="1"/>
          <p:nvPr/>
        </p:nvSpPr>
        <p:spPr>
          <a:xfrm>
            <a:off x="2133600" y="3387804"/>
            <a:ext cx="4800600" cy="11079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6600" b="1" dirty="0" smtClean="0"/>
              <a:t>INTONATION</a:t>
            </a:r>
            <a:endParaRPr lang="en-US" sz="6600" b="1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04" b="89916" l="49521" r="71885">
                        <a14:foregroundMark x1="61022" y1="48739" x2="58786" y2="66387"/>
                        <a14:foregroundMark x1="61981" y1="64146" x2="60224" y2="71148"/>
                        <a14:foregroundMark x1="62141" y1="72269" x2="62141" y2="719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128" t="22209" r="25436" b="19790"/>
          <a:stretch/>
        </p:blipFill>
        <p:spPr bwMode="auto">
          <a:xfrm>
            <a:off x="7162800" y="-120855"/>
            <a:ext cx="1885563" cy="2451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ction Button: Custom 1">
            <a:hlinkClick r:id="rId6" action="ppaction://hlinksldjump" highlightClick="1">
              <a:snd r:embed="rId7" name="applause.wav"/>
            </a:hlinkClick>
          </p:cNvPr>
          <p:cNvSpPr/>
          <p:nvPr/>
        </p:nvSpPr>
        <p:spPr>
          <a:xfrm>
            <a:off x="6934200" y="304800"/>
            <a:ext cx="1981200" cy="19050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7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571500"/>
            <a:ext cx="8686800" cy="7078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It is used by humans to share their knowledge, express their feelings by sending a message to their listener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pic>
        <p:nvPicPr>
          <p:cNvPr id="9" name="Picture 2" descr="C:\Users\ACER\AppData\Local\Microsoft\Windows\INetCache\IE\YLMDLVP0\Back-To-School-Fixed-No-Text[1].ht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105141"/>
            <a:ext cx="6553200" cy="59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009900" y="3200400"/>
            <a:ext cx="2971800" cy="11079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6600" b="1" dirty="0" smtClean="0"/>
              <a:t>DSWOR</a:t>
            </a:r>
            <a:endParaRPr lang="en-US" sz="6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009900" y="3200400"/>
            <a:ext cx="2971800" cy="11079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6600" b="1" dirty="0" smtClean="0"/>
              <a:t>WORDS</a:t>
            </a:r>
            <a:endParaRPr lang="en-US" sz="6600" b="1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04" b="89916" l="69649" r="96965">
                        <a14:foregroundMark x1="80351" y1="66387" x2="75879" y2="71429"/>
                        <a14:foregroundMark x1="83227" y1="67227" x2="83866" y2="72829"/>
                        <a14:foregroundMark x1="93770" y1="37815" x2="93770" y2="42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649" t="23542" b="20320"/>
          <a:stretch/>
        </p:blipFill>
        <p:spPr bwMode="auto">
          <a:xfrm>
            <a:off x="0" y="4572000"/>
            <a:ext cx="2239469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ction Button: Custom 1">
            <a:hlinkClick r:id="rId6" action="ppaction://hlinksldjump" highlightClick="1">
              <a:snd r:embed="rId7" name="applause.wav"/>
            </a:hlinkClick>
          </p:cNvPr>
          <p:cNvSpPr/>
          <p:nvPr/>
        </p:nvSpPr>
        <p:spPr>
          <a:xfrm>
            <a:off x="304800" y="4648200"/>
            <a:ext cx="1676400" cy="22098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7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" y="-9144"/>
            <a:ext cx="9134856" cy="6870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5600" y="1600200"/>
            <a:ext cx="8382000" cy="286232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At the end of 60 minutes discussion, the students are expected to attain 90% of success on the following:</a:t>
            </a:r>
          </a:p>
          <a:p>
            <a:pPr marL="342900" lvl="0" indent="-342900">
              <a:lnSpc>
                <a:spcPct val="200000"/>
              </a:lnSpc>
              <a:buFont typeface="+mj-lt"/>
              <a:buAutoNum type="arabicParenR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Identify the meaning of pronunciation.</a:t>
            </a:r>
          </a:p>
          <a:p>
            <a:pPr marL="342900" lvl="0" indent="-342900">
              <a:lnSpc>
                <a:spcPct val="200000"/>
              </a:lnSpc>
              <a:buFont typeface="+mj-lt"/>
              <a:buAutoNum type="arabicParenR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Value the importance of knowing pronunciation.</a:t>
            </a:r>
          </a:p>
          <a:p>
            <a:pPr marL="342900" lvl="0" indent="-342900">
              <a:lnSpc>
                <a:spcPct val="200000"/>
              </a:lnSpc>
              <a:buFont typeface="+mj-lt"/>
              <a:buAutoNum type="arabicParenR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Build the confidence to speak with proper pronunciation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8000" y="435739"/>
            <a:ext cx="2540000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OBJECTIVES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47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" y="-9144"/>
            <a:ext cx="9134856" cy="6870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 rot="9843289">
            <a:off x="-1123925" y="3453975"/>
            <a:ext cx="11522310" cy="1752600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20628339">
            <a:off x="-988252" y="1356924"/>
            <a:ext cx="10869437" cy="1752600"/>
          </a:xfrm>
          <a:prstGeom prst="rect">
            <a:avLst/>
          </a:prstGeom>
          <a:solidFill>
            <a:srgbClr val="F48C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20628633">
            <a:off x="1284166" y="1571504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rPr>
              <a:t>Pronunciation</a:t>
            </a:r>
            <a:endParaRPr lang="en-US" sz="8000" dirty="0">
              <a:solidFill>
                <a:schemeClr val="bg1"/>
              </a:solidFill>
              <a:latin typeface="Times New Roman" pitchFamily="18" charset="0"/>
              <a:ea typeface="Tahoma" pitchFamily="34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20641708">
            <a:off x="2396344" y="3683683"/>
            <a:ext cx="5031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Presented by: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Jhenny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C. Gregorio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54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5" grpId="0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</TotalTime>
  <Words>574</Words>
  <Application>Microsoft Office PowerPoint</Application>
  <PresentationFormat>On-screen Show (4:3)</PresentationFormat>
  <Paragraphs>130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52</cp:revision>
  <dcterms:created xsi:type="dcterms:W3CDTF">2021-05-04T05:55:24Z</dcterms:created>
  <dcterms:modified xsi:type="dcterms:W3CDTF">2021-05-28T15:17:02Z</dcterms:modified>
</cp:coreProperties>
</file>